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304" r:id="rId3"/>
    <p:sldId id="305" r:id="rId4"/>
    <p:sldId id="306" r:id="rId5"/>
    <p:sldId id="307" r:id="rId6"/>
    <p:sldId id="308" r:id="rId7"/>
    <p:sldId id="257" r:id="rId8"/>
    <p:sldId id="312" r:id="rId9"/>
    <p:sldId id="262" r:id="rId10"/>
    <p:sldId id="313" r:id="rId11"/>
    <p:sldId id="283" r:id="rId12"/>
    <p:sldId id="284" r:id="rId13"/>
    <p:sldId id="285" r:id="rId14"/>
    <p:sldId id="280" r:id="rId15"/>
    <p:sldId id="318" r:id="rId16"/>
    <p:sldId id="293" r:id="rId17"/>
    <p:sldId id="287" r:id="rId18"/>
    <p:sldId id="286" r:id="rId19"/>
    <p:sldId id="315" r:id="rId20"/>
    <p:sldId id="316" r:id="rId21"/>
    <p:sldId id="258" r:id="rId22"/>
    <p:sldId id="309" r:id="rId23"/>
    <p:sldId id="264" r:id="rId24"/>
    <p:sldId id="311" r:id="rId25"/>
    <p:sldId id="279" r:id="rId26"/>
    <p:sldId id="281" r:id="rId27"/>
    <p:sldId id="290" r:id="rId28"/>
    <p:sldId id="320" r:id="rId29"/>
    <p:sldId id="276" r:id="rId30"/>
    <p:sldId id="282" r:id="rId31"/>
    <p:sldId id="291" r:id="rId32"/>
    <p:sldId id="260" r:id="rId33"/>
    <p:sldId id="301" r:id="rId34"/>
    <p:sldId id="263" r:id="rId35"/>
    <p:sldId id="294" r:id="rId36"/>
    <p:sldId id="302" r:id="rId37"/>
    <p:sldId id="295" r:id="rId38"/>
    <p:sldId id="29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29" d="100"/>
          <a:sy n="29" d="100"/>
        </p:scale>
        <p:origin x="-1020" y="-72"/>
      </p:cViewPr>
      <p:guideLst>
        <p:guide orient="horz" pos="2160"/>
        <p:guide pos="2880"/>
      </p:guideLst>
    </p:cSldViewPr>
  </p:slideViewPr>
  <p:notesTextViewPr>
    <p:cViewPr>
      <p:scale>
        <a:sx n="1" d="1"/>
        <a:sy n="1" d="1"/>
      </p:scale>
      <p:origin x="0" y="0"/>
    </p:cViewPr>
  </p:notesTextViewPr>
  <p:sorterViewPr>
    <p:cViewPr>
      <p:scale>
        <a:sx n="100" d="100"/>
        <a:sy n="100" d="100"/>
      </p:scale>
      <p:origin x="0" y="485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9DE804-C6AD-4CCC-9B78-1A0374120553}" type="datetimeFigureOut">
              <a:rPr lang="en-GB" smtClean="0"/>
              <a:t>05/07/2014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4F5BE0-5172-4109-8CC2-F97296970140}" type="slidenum">
              <a:rPr lang="en-GB" smtClean="0"/>
              <a:t>‹#›</a:t>
            </a:fld>
            <a:endParaRPr lang="en-GB"/>
          </a:p>
        </p:txBody>
      </p:sp>
    </p:spTree>
    <p:extLst>
      <p:ext uri="{BB962C8B-B14F-4D97-AF65-F5344CB8AC3E}">
        <p14:creationId xmlns:p14="http://schemas.microsoft.com/office/powerpoint/2010/main" val="232010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1</a:t>
            </a:fld>
            <a:endParaRPr lang="en-GB"/>
          </a:p>
        </p:txBody>
      </p:sp>
    </p:spTree>
    <p:extLst>
      <p:ext uri="{BB962C8B-B14F-4D97-AF65-F5344CB8AC3E}">
        <p14:creationId xmlns:p14="http://schemas.microsoft.com/office/powerpoint/2010/main" val="404809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10</a:t>
            </a:fld>
            <a:endParaRPr lang="en-GB"/>
          </a:p>
        </p:txBody>
      </p:sp>
    </p:spTree>
    <p:extLst>
      <p:ext uri="{BB962C8B-B14F-4D97-AF65-F5344CB8AC3E}">
        <p14:creationId xmlns:p14="http://schemas.microsoft.com/office/powerpoint/2010/main" val="113879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11</a:t>
            </a:fld>
            <a:endParaRPr lang="en-GB"/>
          </a:p>
        </p:txBody>
      </p:sp>
    </p:spTree>
    <p:extLst>
      <p:ext uri="{BB962C8B-B14F-4D97-AF65-F5344CB8AC3E}">
        <p14:creationId xmlns:p14="http://schemas.microsoft.com/office/powerpoint/2010/main" val="331551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12</a:t>
            </a:fld>
            <a:endParaRPr lang="en-GB"/>
          </a:p>
        </p:txBody>
      </p:sp>
    </p:spTree>
    <p:extLst>
      <p:ext uri="{BB962C8B-B14F-4D97-AF65-F5344CB8AC3E}">
        <p14:creationId xmlns:p14="http://schemas.microsoft.com/office/powerpoint/2010/main" val="41013570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13</a:t>
            </a:fld>
            <a:endParaRPr lang="en-GB"/>
          </a:p>
        </p:txBody>
      </p:sp>
    </p:spTree>
    <p:extLst>
      <p:ext uri="{BB962C8B-B14F-4D97-AF65-F5344CB8AC3E}">
        <p14:creationId xmlns:p14="http://schemas.microsoft.com/office/powerpoint/2010/main" val="3967325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14</a:t>
            </a:fld>
            <a:endParaRPr lang="en-GB"/>
          </a:p>
        </p:txBody>
      </p:sp>
    </p:spTree>
    <p:extLst>
      <p:ext uri="{BB962C8B-B14F-4D97-AF65-F5344CB8AC3E}">
        <p14:creationId xmlns:p14="http://schemas.microsoft.com/office/powerpoint/2010/main" val="41878544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15</a:t>
            </a:fld>
            <a:endParaRPr lang="en-GB"/>
          </a:p>
        </p:txBody>
      </p:sp>
    </p:spTree>
    <p:extLst>
      <p:ext uri="{BB962C8B-B14F-4D97-AF65-F5344CB8AC3E}">
        <p14:creationId xmlns:p14="http://schemas.microsoft.com/office/powerpoint/2010/main" val="3921596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16</a:t>
            </a:fld>
            <a:endParaRPr lang="en-GB"/>
          </a:p>
        </p:txBody>
      </p:sp>
    </p:spTree>
    <p:extLst>
      <p:ext uri="{BB962C8B-B14F-4D97-AF65-F5344CB8AC3E}">
        <p14:creationId xmlns:p14="http://schemas.microsoft.com/office/powerpoint/2010/main" val="363627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17</a:t>
            </a:fld>
            <a:endParaRPr lang="en-GB"/>
          </a:p>
        </p:txBody>
      </p:sp>
    </p:spTree>
    <p:extLst>
      <p:ext uri="{BB962C8B-B14F-4D97-AF65-F5344CB8AC3E}">
        <p14:creationId xmlns:p14="http://schemas.microsoft.com/office/powerpoint/2010/main" val="2195041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18</a:t>
            </a:fld>
            <a:endParaRPr lang="en-GB"/>
          </a:p>
        </p:txBody>
      </p:sp>
    </p:spTree>
    <p:extLst>
      <p:ext uri="{BB962C8B-B14F-4D97-AF65-F5344CB8AC3E}">
        <p14:creationId xmlns:p14="http://schemas.microsoft.com/office/powerpoint/2010/main" val="27992133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19</a:t>
            </a:fld>
            <a:endParaRPr lang="en-GB"/>
          </a:p>
        </p:txBody>
      </p:sp>
    </p:spTree>
    <p:extLst>
      <p:ext uri="{BB962C8B-B14F-4D97-AF65-F5344CB8AC3E}">
        <p14:creationId xmlns:p14="http://schemas.microsoft.com/office/powerpoint/2010/main" val="3330594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2</a:t>
            </a:fld>
            <a:endParaRPr lang="en-GB"/>
          </a:p>
        </p:txBody>
      </p:sp>
    </p:spTree>
    <p:extLst>
      <p:ext uri="{BB962C8B-B14F-4D97-AF65-F5344CB8AC3E}">
        <p14:creationId xmlns:p14="http://schemas.microsoft.com/office/powerpoint/2010/main" val="1691454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20</a:t>
            </a:fld>
            <a:endParaRPr lang="en-GB"/>
          </a:p>
        </p:txBody>
      </p:sp>
    </p:spTree>
    <p:extLst>
      <p:ext uri="{BB962C8B-B14F-4D97-AF65-F5344CB8AC3E}">
        <p14:creationId xmlns:p14="http://schemas.microsoft.com/office/powerpoint/2010/main" val="912925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21</a:t>
            </a:fld>
            <a:endParaRPr lang="en-GB"/>
          </a:p>
        </p:txBody>
      </p:sp>
    </p:spTree>
    <p:extLst>
      <p:ext uri="{BB962C8B-B14F-4D97-AF65-F5344CB8AC3E}">
        <p14:creationId xmlns:p14="http://schemas.microsoft.com/office/powerpoint/2010/main" val="1598487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22</a:t>
            </a:fld>
            <a:endParaRPr lang="en-GB"/>
          </a:p>
        </p:txBody>
      </p:sp>
    </p:spTree>
    <p:extLst>
      <p:ext uri="{BB962C8B-B14F-4D97-AF65-F5344CB8AC3E}">
        <p14:creationId xmlns:p14="http://schemas.microsoft.com/office/powerpoint/2010/main" val="3052037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23</a:t>
            </a:fld>
            <a:endParaRPr lang="en-GB"/>
          </a:p>
        </p:txBody>
      </p:sp>
    </p:spTree>
    <p:extLst>
      <p:ext uri="{BB962C8B-B14F-4D97-AF65-F5344CB8AC3E}">
        <p14:creationId xmlns:p14="http://schemas.microsoft.com/office/powerpoint/2010/main" val="18463963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24</a:t>
            </a:fld>
            <a:endParaRPr lang="en-GB"/>
          </a:p>
        </p:txBody>
      </p:sp>
    </p:spTree>
    <p:extLst>
      <p:ext uri="{BB962C8B-B14F-4D97-AF65-F5344CB8AC3E}">
        <p14:creationId xmlns:p14="http://schemas.microsoft.com/office/powerpoint/2010/main" val="3052037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25</a:t>
            </a:fld>
            <a:endParaRPr lang="en-GB"/>
          </a:p>
        </p:txBody>
      </p:sp>
    </p:spTree>
    <p:extLst>
      <p:ext uri="{BB962C8B-B14F-4D97-AF65-F5344CB8AC3E}">
        <p14:creationId xmlns:p14="http://schemas.microsoft.com/office/powerpoint/2010/main" val="330107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26</a:t>
            </a:fld>
            <a:endParaRPr lang="en-GB"/>
          </a:p>
        </p:txBody>
      </p:sp>
    </p:spTree>
    <p:extLst>
      <p:ext uri="{BB962C8B-B14F-4D97-AF65-F5344CB8AC3E}">
        <p14:creationId xmlns:p14="http://schemas.microsoft.com/office/powerpoint/2010/main" val="26689499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27</a:t>
            </a:fld>
            <a:endParaRPr lang="en-GB"/>
          </a:p>
        </p:txBody>
      </p:sp>
    </p:spTree>
    <p:extLst>
      <p:ext uri="{BB962C8B-B14F-4D97-AF65-F5344CB8AC3E}">
        <p14:creationId xmlns:p14="http://schemas.microsoft.com/office/powerpoint/2010/main" val="2449911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28</a:t>
            </a:fld>
            <a:endParaRPr lang="en-GB"/>
          </a:p>
        </p:txBody>
      </p:sp>
    </p:spTree>
    <p:extLst>
      <p:ext uri="{BB962C8B-B14F-4D97-AF65-F5344CB8AC3E}">
        <p14:creationId xmlns:p14="http://schemas.microsoft.com/office/powerpoint/2010/main" val="3957041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29</a:t>
            </a:fld>
            <a:endParaRPr lang="en-GB"/>
          </a:p>
        </p:txBody>
      </p:sp>
    </p:spTree>
    <p:extLst>
      <p:ext uri="{BB962C8B-B14F-4D97-AF65-F5344CB8AC3E}">
        <p14:creationId xmlns:p14="http://schemas.microsoft.com/office/powerpoint/2010/main" val="3800261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3</a:t>
            </a:fld>
            <a:endParaRPr lang="en-GB"/>
          </a:p>
        </p:txBody>
      </p:sp>
    </p:spTree>
    <p:extLst>
      <p:ext uri="{BB962C8B-B14F-4D97-AF65-F5344CB8AC3E}">
        <p14:creationId xmlns:p14="http://schemas.microsoft.com/office/powerpoint/2010/main" val="3934299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30</a:t>
            </a:fld>
            <a:endParaRPr lang="en-GB"/>
          </a:p>
        </p:txBody>
      </p:sp>
    </p:spTree>
    <p:extLst>
      <p:ext uri="{BB962C8B-B14F-4D97-AF65-F5344CB8AC3E}">
        <p14:creationId xmlns:p14="http://schemas.microsoft.com/office/powerpoint/2010/main" val="1150153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31</a:t>
            </a:fld>
            <a:endParaRPr lang="en-GB"/>
          </a:p>
        </p:txBody>
      </p:sp>
    </p:spTree>
    <p:extLst>
      <p:ext uri="{BB962C8B-B14F-4D97-AF65-F5344CB8AC3E}">
        <p14:creationId xmlns:p14="http://schemas.microsoft.com/office/powerpoint/2010/main" val="37667631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32</a:t>
            </a:fld>
            <a:endParaRPr lang="en-GB"/>
          </a:p>
        </p:txBody>
      </p:sp>
    </p:spTree>
    <p:extLst>
      <p:ext uri="{BB962C8B-B14F-4D97-AF65-F5344CB8AC3E}">
        <p14:creationId xmlns:p14="http://schemas.microsoft.com/office/powerpoint/2010/main" val="22236278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33</a:t>
            </a:fld>
            <a:endParaRPr lang="en-GB"/>
          </a:p>
        </p:txBody>
      </p:sp>
    </p:spTree>
    <p:extLst>
      <p:ext uri="{BB962C8B-B14F-4D97-AF65-F5344CB8AC3E}">
        <p14:creationId xmlns:p14="http://schemas.microsoft.com/office/powerpoint/2010/main" val="30010807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34</a:t>
            </a:fld>
            <a:endParaRPr lang="en-GB"/>
          </a:p>
        </p:txBody>
      </p:sp>
    </p:spTree>
    <p:extLst>
      <p:ext uri="{BB962C8B-B14F-4D97-AF65-F5344CB8AC3E}">
        <p14:creationId xmlns:p14="http://schemas.microsoft.com/office/powerpoint/2010/main" val="11934216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35</a:t>
            </a:fld>
            <a:endParaRPr lang="en-GB"/>
          </a:p>
        </p:txBody>
      </p:sp>
    </p:spTree>
    <p:extLst>
      <p:ext uri="{BB962C8B-B14F-4D97-AF65-F5344CB8AC3E}">
        <p14:creationId xmlns:p14="http://schemas.microsoft.com/office/powerpoint/2010/main" val="26719795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36</a:t>
            </a:fld>
            <a:endParaRPr lang="en-GB"/>
          </a:p>
        </p:txBody>
      </p:sp>
    </p:spTree>
    <p:extLst>
      <p:ext uri="{BB962C8B-B14F-4D97-AF65-F5344CB8AC3E}">
        <p14:creationId xmlns:p14="http://schemas.microsoft.com/office/powerpoint/2010/main" val="26471616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37</a:t>
            </a:fld>
            <a:endParaRPr lang="en-GB"/>
          </a:p>
        </p:txBody>
      </p:sp>
    </p:spTree>
    <p:extLst>
      <p:ext uri="{BB962C8B-B14F-4D97-AF65-F5344CB8AC3E}">
        <p14:creationId xmlns:p14="http://schemas.microsoft.com/office/powerpoint/2010/main" val="1730868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38</a:t>
            </a:fld>
            <a:endParaRPr lang="en-GB"/>
          </a:p>
        </p:txBody>
      </p:sp>
    </p:spTree>
    <p:extLst>
      <p:ext uri="{BB962C8B-B14F-4D97-AF65-F5344CB8AC3E}">
        <p14:creationId xmlns:p14="http://schemas.microsoft.com/office/powerpoint/2010/main" val="2982916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4</a:t>
            </a:fld>
            <a:endParaRPr lang="en-GB"/>
          </a:p>
        </p:txBody>
      </p:sp>
    </p:spTree>
    <p:extLst>
      <p:ext uri="{BB962C8B-B14F-4D97-AF65-F5344CB8AC3E}">
        <p14:creationId xmlns:p14="http://schemas.microsoft.com/office/powerpoint/2010/main" val="182895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5</a:t>
            </a:fld>
            <a:endParaRPr lang="en-GB"/>
          </a:p>
        </p:txBody>
      </p:sp>
    </p:spTree>
    <p:extLst>
      <p:ext uri="{BB962C8B-B14F-4D97-AF65-F5344CB8AC3E}">
        <p14:creationId xmlns:p14="http://schemas.microsoft.com/office/powerpoint/2010/main" val="1225910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6</a:t>
            </a:fld>
            <a:endParaRPr lang="en-GB"/>
          </a:p>
        </p:txBody>
      </p:sp>
    </p:spTree>
    <p:extLst>
      <p:ext uri="{BB962C8B-B14F-4D97-AF65-F5344CB8AC3E}">
        <p14:creationId xmlns:p14="http://schemas.microsoft.com/office/powerpoint/2010/main" val="3642521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7</a:t>
            </a:fld>
            <a:endParaRPr lang="en-GB"/>
          </a:p>
        </p:txBody>
      </p:sp>
    </p:spTree>
    <p:extLst>
      <p:ext uri="{BB962C8B-B14F-4D97-AF65-F5344CB8AC3E}">
        <p14:creationId xmlns:p14="http://schemas.microsoft.com/office/powerpoint/2010/main" val="3983831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8</a:t>
            </a:fld>
            <a:endParaRPr lang="en-GB"/>
          </a:p>
        </p:txBody>
      </p:sp>
    </p:spTree>
    <p:extLst>
      <p:ext uri="{BB962C8B-B14F-4D97-AF65-F5344CB8AC3E}">
        <p14:creationId xmlns:p14="http://schemas.microsoft.com/office/powerpoint/2010/main" val="1864924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E4F5BE0-5172-4109-8CC2-F97296970140}" type="slidenum">
              <a:rPr lang="en-GB" smtClean="0"/>
              <a:t>9</a:t>
            </a:fld>
            <a:endParaRPr lang="en-GB"/>
          </a:p>
        </p:txBody>
      </p:sp>
    </p:spTree>
    <p:extLst>
      <p:ext uri="{BB962C8B-B14F-4D97-AF65-F5344CB8AC3E}">
        <p14:creationId xmlns:p14="http://schemas.microsoft.com/office/powerpoint/2010/main" val="2131983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90F9325-CCAD-4E57-8F6F-C7D3516C3F74}" type="datetimeFigureOut">
              <a:rPr lang="en-GB" smtClean="0"/>
              <a:t>05/07/2014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8362BB-6682-4772-80A0-163834F0BEB2}" type="slidenum">
              <a:rPr lang="en-GB" smtClean="0"/>
              <a:t>‹#›</a:t>
            </a:fld>
            <a:endParaRPr lang="en-GB"/>
          </a:p>
        </p:txBody>
      </p:sp>
    </p:spTree>
    <p:extLst>
      <p:ext uri="{BB962C8B-B14F-4D97-AF65-F5344CB8AC3E}">
        <p14:creationId xmlns:p14="http://schemas.microsoft.com/office/powerpoint/2010/main" val="408377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0F9325-CCAD-4E57-8F6F-C7D3516C3F74}" type="datetimeFigureOut">
              <a:rPr lang="en-GB" smtClean="0"/>
              <a:t>05/07/2014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8362BB-6682-4772-80A0-163834F0BEB2}" type="slidenum">
              <a:rPr lang="en-GB" smtClean="0"/>
              <a:t>‹#›</a:t>
            </a:fld>
            <a:endParaRPr lang="en-GB"/>
          </a:p>
        </p:txBody>
      </p:sp>
    </p:spTree>
    <p:extLst>
      <p:ext uri="{BB962C8B-B14F-4D97-AF65-F5344CB8AC3E}">
        <p14:creationId xmlns:p14="http://schemas.microsoft.com/office/powerpoint/2010/main" val="4047361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0F9325-CCAD-4E57-8F6F-C7D3516C3F74}" type="datetimeFigureOut">
              <a:rPr lang="en-GB" smtClean="0"/>
              <a:t>05/07/2014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8362BB-6682-4772-80A0-163834F0BEB2}" type="slidenum">
              <a:rPr lang="en-GB" smtClean="0"/>
              <a:t>‹#›</a:t>
            </a:fld>
            <a:endParaRPr lang="en-GB"/>
          </a:p>
        </p:txBody>
      </p:sp>
    </p:spTree>
    <p:extLst>
      <p:ext uri="{BB962C8B-B14F-4D97-AF65-F5344CB8AC3E}">
        <p14:creationId xmlns:p14="http://schemas.microsoft.com/office/powerpoint/2010/main" val="17728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90F9325-CCAD-4E57-8F6F-C7D3516C3F74}" type="datetimeFigureOut">
              <a:rPr lang="en-GB" smtClean="0"/>
              <a:t>05/07/2014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8362BB-6682-4772-80A0-163834F0BEB2}" type="slidenum">
              <a:rPr lang="en-GB" smtClean="0"/>
              <a:t>‹#›</a:t>
            </a:fld>
            <a:endParaRPr lang="en-GB"/>
          </a:p>
        </p:txBody>
      </p:sp>
    </p:spTree>
    <p:extLst>
      <p:ext uri="{BB962C8B-B14F-4D97-AF65-F5344CB8AC3E}">
        <p14:creationId xmlns:p14="http://schemas.microsoft.com/office/powerpoint/2010/main" val="57178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0F9325-CCAD-4E57-8F6F-C7D3516C3F74}" type="datetimeFigureOut">
              <a:rPr lang="en-GB" smtClean="0"/>
              <a:t>05/07/2014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D8362BB-6682-4772-80A0-163834F0BEB2}" type="slidenum">
              <a:rPr lang="en-GB" smtClean="0"/>
              <a:t>‹#›</a:t>
            </a:fld>
            <a:endParaRPr lang="en-GB"/>
          </a:p>
        </p:txBody>
      </p:sp>
    </p:spTree>
    <p:extLst>
      <p:ext uri="{BB962C8B-B14F-4D97-AF65-F5344CB8AC3E}">
        <p14:creationId xmlns:p14="http://schemas.microsoft.com/office/powerpoint/2010/main" val="779425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90F9325-CCAD-4E57-8F6F-C7D3516C3F74}" type="datetimeFigureOut">
              <a:rPr lang="en-GB" smtClean="0"/>
              <a:t>05/07/2014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8362BB-6682-4772-80A0-163834F0BEB2}" type="slidenum">
              <a:rPr lang="en-GB" smtClean="0"/>
              <a:t>‹#›</a:t>
            </a:fld>
            <a:endParaRPr lang="en-GB"/>
          </a:p>
        </p:txBody>
      </p:sp>
    </p:spTree>
    <p:extLst>
      <p:ext uri="{BB962C8B-B14F-4D97-AF65-F5344CB8AC3E}">
        <p14:creationId xmlns:p14="http://schemas.microsoft.com/office/powerpoint/2010/main" val="1345590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90F9325-CCAD-4E57-8F6F-C7D3516C3F74}" type="datetimeFigureOut">
              <a:rPr lang="en-GB" smtClean="0"/>
              <a:t>05/07/2014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D8362BB-6682-4772-80A0-163834F0BEB2}" type="slidenum">
              <a:rPr lang="en-GB" smtClean="0"/>
              <a:t>‹#›</a:t>
            </a:fld>
            <a:endParaRPr lang="en-GB"/>
          </a:p>
        </p:txBody>
      </p:sp>
    </p:spTree>
    <p:extLst>
      <p:ext uri="{BB962C8B-B14F-4D97-AF65-F5344CB8AC3E}">
        <p14:creationId xmlns:p14="http://schemas.microsoft.com/office/powerpoint/2010/main" val="1549405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90F9325-CCAD-4E57-8F6F-C7D3516C3F74}" type="datetimeFigureOut">
              <a:rPr lang="en-GB" smtClean="0"/>
              <a:t>05/07/2014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D8362BB-6682-4772-80A0-163834F0BEB2}" type="slidenum">
              <a:rPr lang="en-GB" smtClean="0"/>
              <a:t>‹#›</a:t>
            </a:fld>
            <a:endParaRPr lang="en-GB"/>
          </a:p>
        </p:txBody>
      </p:sp>
    </p:spTree>
    <p:extLst>
      <p:ext uri="{BB962C8B-B14F-4D97-AF65-F5344CB8AC3E}">
        <p14:creationId xmlns:p14="http://schemas.microsoft.com/office/powerpoint/2010/main" val="1010037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0F9325-CCAD-4E57-8F6F-C7D3516C3F74}" type="datetimeFigureOut">
              <a:rPr lang="en-GB" smtClean="0"/>
              <a:t>05/07/2014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D8362BB-6682-4772-80A0-163834F0BEB2}" type="slidenum">
              <a:rPr lang="en-GB" smtClean="0"/>
              <a:t>‹#›</a:t>
            </a:fld>
            <a:endParaRPr lang="en-GB"/>
          </a:p>
        </p:txBody>
      </p:sp>
    </p:spTree>
    <p:extLst>
      <p:ext uri="{BB962C8B-B14F-4D97-AF65-F5344CB8AC3E}">
        <p14:creationId xmlns:p14="http://schemas.microsoft.com/office/powerpoint/2010/main" val="656931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0F9325-CCAD-4E57-8F6F-C7D3516C3F74}" type="datetimeFigureOut">
              <a:rPr lang="en-GB" smtClean="0"/>
              <a:t>05/07/2014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8362BB-6682-4772-80A0-163834F0BEB2}" type="slidenum">
              <a:rPr lang="en-GB" smtClean="0"/>
              <a:t>‹#›</a:t>
            </a:fld>
            <a:endParaRPr lang="en-GB"/>
          </a:p>
        </p:txBody>
      </p:sp>
    </p:spTree>
    <p:extLst>
      <p:ext uri="{BB962C8B-B14F-4D97-AF65-F5344CB8AC3E}">
        <p14:creationId xmlns:p14="http://schemas.microsoft.com/office/powerpoint/2010/main" val="261256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0F9325-CCAD-4E57-8F6F-C7D3516C3F74}" type="datetimeFigureOut">
              <a:rPr lang="en-GB" smtClean="0"/>
              <a:t>05/07/2014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D8362BB-6682-4772-80A0-163834F0BEB2}" type="slidenum">
              <a:rPr lang="en-GB" smtClean="0"/>
              <a:t>‹#›</a:t>
            </a:fld>
            <a:endParaRPr lang="en-GB"/>
          </a:p>
        </p:txBody>
      </p:sp>
    </p:spTree>
    <p:extLst>
      <p:ext uri="{BB962C8B-B14F-4D97-AF65-F5344CB8AC3E}">
        <p14:creationId xmlns:p14="http://schemas.microsoft.com/office/powerpoint/2010/main" val="100007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0F9325-CCAD-4E57-8F6F-C7D3516C3F74}" type="datetimeFigureOut">
              <a:rPr lang="en-GB" smtClean="0"/>
              <a:t>05/07/2014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8362BB-6682-4772-80A0-163834F0BEB2}" type="slidenum">
              <a:rPr lang="en-GB" smtClean="0"/>
              <a:t>‹#›</a:t>
            </a:fld>
            <a:endParaRPr lang="en-GB"/>
          </a:p>
        </p:txBody>
      </p:sp>
    </p:spTree>
    <p:extLst>
      <p:ext uri="{BB962C8B-B14F-4D97-AF65-F5344CB8AC3E}">
        <p14:creationId xmlns:p14="http://schemas.microsoft.com/office/powerpoint/2010/main" val="1423327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Sri </a:t>
            </a:r>
            <a:r>
              <a:rPr lang="en-GB" dirty="0" err="1" smtClean="0"/>
              <a:t>Sathya</a:t>
            </a:r>
            <a:r>
              <a:rPr lang="en-GB" dirty="0" smtClean="0"/>
              <a:t> Sai Service Organisation (UK) Zone 9A</a:t>
            </a:r>
            <a:endParaRPr lang="en-GB" dirty="0"/>
          </a:p>
        </p:txBody>
      </p:sp>
      <p:sp>
        <p:nvSpPr>
          <p:cNvPr id="3" name="Subtitle 2"/>
          <p:cNvSpPr>
            <a:spLocks noGrp="1"/>
          </p:cNvSpPr>
          <p:nvPr>
            <p:ph type="subTitle" idx="1"/>
          </p:nvPr>
        </p:nvSpPr>
        <p:spPr/>
        <p:txBody>
          <a:bodyPr/>
          <a:lstStyle/>
          <a:p>
            <a:r>
              <a:rPr lang="en-GB" dirty="0" smtClean="0">
                <a:solidFill>
                  <a:srgbClr val="FF0000"/>
                </a:solidFill>
              </a:rPr>
              <a:t>Report of Activities</a:t>
            </a:r>
          </a:p>
          <a:p>
            <a:r>
              <a:rPr lang="en-GB" dirty="0" smtClean="0">
                <a:solidFill>
                  <a:srgbClr val="FF0000"/>
                </a:solidFill>
              </a:rPr>
              <a:t>January – June 2014</a:t>
            </a:r>
            <a:endParaRPr lang="en-GB" dirty="0">
              <a:solidFill>
                <a:srgbClr val="FF0000"/>
              </a:solidFill>
            </a:endParaRPr>
          </a:p>
        </p:txBody>
      </p:sp>
    </p:spTree>
    <p:extLst>
      <p:ext uri="{BB962C8B-B14F-4D97-AF65-F5344CB8AC3E}">
        <p14:creationId xmlns:p14="http://schemas.microsoft.com/office/powerpoint/2010/main" val="1275650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Activities</a:t>
            </a:r>
            <a:endParaRPr lang="en-GB" dirty="0"/>
          </a:p>
        </p:txBody>
      </p:sp>
      <p:sp>
        <p:nvSpPr>
          <p:cNvPr id="3" name="Content Placeholder 2"/>
          <p:cNvSpPr>
            <a:spLocks noGrp="1"/>
          </p:cNvSpPr>
          <p:nvPr>
            <p:ph idx="1"/>
          </p:nvPr>
        </p:nvSpPr>
        <p:spPr/>
        <p:txBody>
          <a:bodyPr>
            <a:normAutofit fontScale="92500" lnSpcReduction="20000"/>
          </a:bodyPr>
          <a:lstStyle/>
          <a:p>
            <a:r>
              <a:rPr lang="en-GB" dirty="0" err="1" smtClean="0"/>
              <a:t>Sathya</a:t>
            </a:r>
            <a:r>
              <a:rPr lang="en-GB" dirty="0" smtClean="0"/>
              <a:t> Sai National Human Values Day (SSNHVD) celebrations held on 26</a:t>
            </a:r>
            <a:r>
              <a:rPr lang="en-GB" baseline="30000" dirty="0" smtClean="0"/>
              <a:t>th</a:t>
            </a:r>
            <a:r>
              <a:rPr lang="en-GB" dirty="0" smtClean="0"/>
              <a:t> April to commemorate the </a:t>
            </a:r>
            <a:r>
              <a:rPr lang="en-GB" dirty="0" err="1" smtClean="0"/>
              <a:t>Mahasamadhi</a:t>
            </a:r>
            <a:r>
              <a:rPr lang="en-GB" dirty="0" smtClean="0"/>
              <a:t> of our Dear Lord</a:t>
            </a:r>
          </a:p>
          <a:p>
            <a:r>
              <a:rPr lang="en-GB" dirty="0" smtClean="0"/>
              <a:t>Theme: ‘God is Love, Live in Love’</a:t>
            </a:r>
          </a:p>
          <a:p>
            <a:r>
              <a:rPr lang="en-GB" dirty="0" smtClean="0"/>
              <a:t>Venue: </a:t>
            </a:r>
            <a:r>
              <a:rPr lang="en-GB" dirty="0"/>
              <a:t>W</a:t>
            </a:r>
            <a:r>
              <a:rPr lang="en-GB" dirty="0" smtClean="0"/>
              <a:t>atford </a:t>
            </a:r>
            <a:r>
              <a:rPr lang="en-GB" dirty="0" err="1" smtClean="0"/>
              <a:t>Colosseum</a:t>
            </a:r>
            <a:r>
              <a:rPr lang="en-GB" dirty="0" smtClean="0"/>
              <a:t>, London</a:t>
            </a:r>
          </a:p>
          <a:p>
            <a:r>
              <a:rPr lang="en-GB" dirty="0" smtClean="0"/>
              <a:t>600 devotees participated</a:t>
            </a:r>
          </a:p>
          <a:p>
            <a:r>
              <a:rPr lang="en-GB" dirty="0" smtClean="0"/>
              <a:t>Representation by 9 different religions who presented prayers, songs and music as offering </a:t>
            </a:r>
          </a:p>
          <a:p>
            <a:r>
              <a:rPr lang="en-GB" dirty="0" smtClean="0"/>
              <a:t>Generated lot of enthusiasm and joy and understanding of the </a:t>
            </a:r>
            <a:r>
              <a:rPr lang="en-GB" dirty="0"/>
              <a:t>D</a:t>
            </a:r>
            <a:r>
              <a:rPr lang="en-GB" dirty="0" smtClean="0"/>
              <a:t>ivine Message</a:t>
            </a:r>
          </a:p>
          <a:p>
            <a:endParaRPr lang="en-GB" dirty="0"/>
          </a:p>
        </p:txBody>
      </p:sp>
    </p:spTree>
    <p:extLst>
      <p:ext uri="{BB962C8B-B14F-4D97-AF65-F5344CB8AC3E}">
        <p14:creationId xmlns:p14="http://schemas.microsoft.com/office/powerpoint/2010/main" val="3509137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SSNHVD 26April14</a:t>
            </a:r>
            <a:endParaRPr lang="en-GB" dirty="0"/>
          </a:p>
        </p:txBody>
      </p:sp>
      <p:pic>
        <p:nvPicPr>
          <p:cNvPr id="6146" name="Picture 2" descr="C:\Users\poonampat.kiran\Pictures\NSSHVD 4.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9672" y="1700808"/>
            <a:ext cx="571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poonampat.kiran\Pictures\NSSHVD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314" y="4005064"/>
            <a:ext cx="571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3400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SSNHVD</a:t>
            </a:r>
            <a:endParaRPr lang="en-GB" dirty="0"/>
          </a:p>
        </p:txBody>
      </p:sp>
      <p:sp>
        <p:nvSpPr>
          <p:cNvPr id="3" name="Content Placeholder 2"/>
          <p:cNvSpPr>
            <a:spLocks noGrp="1"/>
          </p:cNvSpPr>
          <p:nvPr>
            <p:ph idx="1"/>
          </p:nvPr>
        </p:nvSpPr>
        <p:spPr/>
        <p:txBody>
          <a:bodyPr/>
          <a:lstStyle/>
          <a:p>
            <a:endParaRPr lang="en-GB" dirty="0"/>
          </a:p>
        </p:txBody>
      </p:sp>
      <p:pic>
        <p:nvPicPr>
          <p:cNvPr id="7170" name="Picture 2" descr="C:\Users\poonampat.kiran\Pictures\NSSHVD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000250"/>
            <a:ext cx="571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2066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SSNHVD</a:t>
            </a:r>
            <a:endParaRPr lang="en-GB" dirty="0"/>
          </a:p>
        </p:txBody>
      </p:sp>
      <p:sp>
        <p:nvSpPr>
          <p:cNvPr id="3" name="Content Placeholder 2"/>
          <p:cNvSpPr>
            <a:spLocks noGrp="1"/>
          </p:cNvSpPr>
          <p:nvPr>
            <p:ph idx="1"/>
          </p:nvPr>
        </p:nvSpPr>
        <p:spPr/>
        <p:txBody>
          <a:bodyPr/>
          <a:lstStyle/>
          <a:p>
            <a:endParaRPr lang="en-GB" dirty="0"/>
          </a:p>
        </p:txBody>
      </p:sp>
      <p:pic>
        <p:nvPicPr>
          <p:cNvPr id="8194" name="Picture 2" descr="C:\Users\poonampat.kiran\Pictures\NSSHVD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000250"/>
            <a:ext cx="571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0030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SSNHVD</a:t>
            </a:r>
            <a:endParaRPr lang="en-GB" dirty="0"/>
          </a:p>
        </p:txBody>
      </p:sp>
      <p:sp>
        <p:nvSpPr>
          <p:cNvPr id="3" name="Content Placeholder 2"/>
          <p:cNvSpPr>
            <a:spLocks noGrp="1"/>
          </p:cNvSpPr>
          <p:nvPr>
            <p:ph idx="1"/>
          </p:nvPr>
        </p:nvSpPr>
        <p:spPr/>
        <p:txBody>
          <a:bodyPr/>
          <a:lstStyle/>
          <a:p>
            <a:endParaRPr lang="en-GB" dirty="0"/>
          </a:p>
        </p:txBody>
      </p:sp>
      <p:pic>
        <p:nvPicPr>
          <p:cNvPr id="9218" name="Picture 2" descr="C:\Users\poonampat.kiran\Pictures\NSSHVD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000250"/>
            <a:ext cx="571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4156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Activities</a:t>
            </a:r>
            <a:endParaRPr lang="en-GB" dirty="0"/>
          </a:p>
        </p:txBody>
      </p:sp>
      <p:sp>
        <p:nvSpPr>
          <p:cNvPr id="3" name="Content Placeholder 2"/>
          <p:cNvSpPr>
            <a:spLocks noGrp="1"/>
          </p:cNvSpPr>
          <p:nvPr>
            <p:ph idx="1"/>
          </p:nvPr>
        </p:nvSpPr>
        <p:spPr/>
        <p:txBody>
          <a:bodyPr/>
          <a:lstStyle/>
          <a:p>
            <a:r>
              <a:rPr lang="en-GB" dirty="0" smtClean="0"/>
              <a:t>National </a:t>
            </a:r>
            <a:r>
              <a:rPr lang="en-GB" dirty="0" err="1" smtClean="0"/>
              <a:t>Easwaramma</a:t>
            </a:r>
            <a:r>
              <a:rPr lang="en-GB" dirty="0" smtClean="0"/>
              <a:t> Day Celebrated on the 3</a:t>
            </a:r>
            <a:r>
              <a:rPr lang="en-GB" baseline="30000" dirty="0" smtClean="0"/>
              <a:t>rd</a:t>
            </a:r>
            <a:r>
              <a:rPr lang="en-GB" dirty="0" smtClean="0"/>
              <a:t> May in Hatfield, London</a:t>
            </a:r>
          </a:p>
          <a:p>
            <a:r>
              <a:rPr lang="en-GB" dirty="0" smtClean="0"/>
              <a:t>Theme: ‘Walk with Sai &amp; Be One’</a:t>
            </a:r>
          </a:p>
          <a:p>
            <a:r>
              <a:rPr lang="en-GB" dirty="0" smtClean="0"/>
              <a:t>Attended by 500 – adults and children</a:t>
            </a:r>
          </a:p>
          <a:p>
            <a:pPr algn="just"/>
            <a:r>
              <a:rPr lang="en-GB" dirty="0"/>
              <a:t>offerings of prayer, music, song, drama, dance and talks, children and adults </a:t>
            </a:r>
          </a:p>
        </p:txBody>
      </p:sp>
    </p:spTree>
    <p:extLst>
      <p:ext uri="{BB962C8B-B14F-4D97-AF65-F5344CB8AC3E}">
        <p14:creationId xmlns:p14="http://schemas.microsoft.com/office/powerpoint/2010/main" val="15549322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National </a:t>
            </a:r>
            <a:r>
              <a:rPr lang="en-GB" dirty="0" err="1" smtClean="0"/>
              <a:t>Easwaramma</a:t>
            </a:r>
            <a:r>
              <a:rPr lang="en-GB" dirty="0" smtClean="0"/>
              <a:t> Day Celebrations</a:t>
            </a:r>
            <a:endParaRPr lang="en-GB" dirty="0"/>
          </a:p>
        </p:txBody>
      </p:sp>
      <p:pic>
        <p:nvPicPr>
          <p:cNvPr id="15362" name="Picture 2" descr="C:\Users\poonampat.kiran\Pictures\NED Hatfield.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14500" y="2672556"/>
            <a:ext cx="5715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390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Region 1 – Regional </a:t>
            </a:r>
            <a:r>
              <a:rPr lang="en-GB" dirty="0" err="1" smtClean="0"/>
              <a:t>Easwaramma</a:t>
            </a:r>
            <a:r>
              <a:rPr lang="en-GB" dirty="0" smtClean="0"/>
              <a:t> Day Celebrations</a:t>
            </a:r>
            <a:endParaRPr lang="en-GB" dirty="0"/>
          </a:p>
        </p:txBody>
      </p:sp>
      <p:sp>
        <p:nvSpPr>
          <p:cNvPr id="3" name="Content Placeholder 2"/>
          <p:cNvSpPr>
            <a:spLocks noGrp="1"/>
          </p:cNvSpPr>
          <p:nvPr>
            <p:ph idx="1"/>
          </p:nvPr>
        </p:nvSpPr>
        <p:spPr/>
        <p:txBody>
          <a:bodyPr/>
          <a:lstStyle/>
          <a:p>
            <a:endParaRPr lang="en-GB" dirty="0"/>
          </a:p>
        </p:txBody>
      </p:sp>
      <p:pic>
        <p:nvPicPr>
          <p:cNvPr id="14338" name="Picture 2" descr="C:\Users\poonampat.kiran\Pictures\Easwaramma Celebrations 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238375"/>
            <a:ext cx="57150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8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Easwaramma</a:t>
            </a:r>
            <a:r>
              <a:rPr lang="en-GB" dirty="0" smtClean="0"/>
              <a:t> Day – </a:t>
            </a:r>
            <a:r>
              <a:rPr lang="en-GB" dirty="0" err="1" smtClean="0"/>
              <a:t>Toothing</a:t>
            </a:r>
            <a:r>
              <a:rPr lang="en-GB" dirty="0" smtClean="0"/>
              <a:t> Centre</a:t>
            </a:r>
            <a:endParaRPr lang="en-GB" dirty="0"/>
          </a:p>
        </p:txBody>
      </p:sp>
      <p:sp>
        <p:nvSpPr>
          <p:cNvPr id="3" name="Content Placeholder 2"/>
          <p:cNvSpPr>
            <a:spLocks noGrp="1"/>
          </p:cNvSpPr>
          <p:nvPr>
            <p:ph idx="1"/>
          </p:nvPr>
        </p:nvSpPr>
        <p:spPr/>
        <p:txBody>
          <a:bodyPr/>
          <a:lstStyle/>
          <a:p>
            <a:endParaRPr lang="en-GB"/>
          </a:p>
        </p:txBody>
      </p:sp>
      <p:pic>
        <p:nvPicPr>
          <p:cNvPr id="10242" name="Picture 2" descr="C:\Users\poonampat.kiran\Pictures\Easwaramma Day Toothing Cent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159000"/>
            <a:ext cx="76200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9133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Activities</a:t>
            </a:r>
            <a:endParaRPr lang="en-GB" dirty="0"/>
          </a:p>
        </p:txBody>
      </p:sp>
      <p:sp>
        <p:nvSpPr>
          <p:cNvPr id="3" name="Content Placeholder 2"/>
          <p:cNvSpPr>
            <a:spLocks noGrp="1"/>
          </p:cNvSpPr>
          <p:nvPr>
            <p:ph idx="1"/>
          </p:nvPr>
        </p:nvSpPr>
        <p:spPr/>
        <p:txBody>
          <a:bodyPr/>
          <a:lstStyle/>
          <a:p>
            <a:r>
              <a:rPr lang="en-GB" dirty="0" smtClean="0"/>
              <a:t>National Pilgrimage – 27</a:t>
            </a:r>
            <a:r>
              <a:rPr lang="en-GB" baseline="30000" dirty="0" smtClean="0"/>
              <a:t>th</a:t>
            </a:r>
            <a:r>
              <a:rPr lang="en-GB" dirty="0" smtClean="0"/>
              <a:t> July to 2</a:t>
            </a:r>
            <a:r>
              <a:rPr lang="en-GB" baseline="30000" dirty="0" smtClean="0"/>
              <a:t>nd</a:t>
            </a:r>
            <a:r>
              <a:rPr lang="en-GB" dirty="0" smtClean="0"/>
              <a:t> August.</a:t>
            </a:r>
          </a:p>
          <a:p>
            <a:r>
              <a:rPr lang="en-GB" dirty="0" smtClean="0"/>
              <a:t>Theme: ‘</a:t>
            </a:r>
            <a:r>
              <a:rPr lang="en-GB" i="1" dirty="0" smtClean="0"/>
              <a:t>Sai </a:t>
            </a:r>
            <a:r>
              <a:rPr lang="en-GB" i="1" dirty="0" err="1" smtClean="0"/>
              <a:t>Samarpanam</a:t>
            </a:r>
            <a:r>
              <a:rPr lang="en-GB" i="1" dirty="0" smtClean="0"/>
              <a:t> – </a:t>
            </a:r>
            <a:r>
              <a:rPr lang="en-GB" dirty="0" smtClean="0"/>
              <a:t>One with Sai’</a:t>
            </a:r>
          </a:p>
          <a:p>
            <a:r>
              <a:rPr lang="en-GB" dirty="0" smtClean="0"/>
              <a:t>Registration opened</a:t>
            </a:r>
          </a:p>
          <a:p>
            <a:r>
              <a:rPr lang="en-GB" dirty="0" smtClean="0"/>
              <a:t>40 devotees registered </a:t>
            </a:r>
          </a:p>
          <a:p>
            <a:r>
              <a:rPr lang="en-GB" dirty="0" err="1" smtClean="0"/>
              <a:t>Sadhana</a:t>
            </a:r>
            <a:r>
              <a:rPr lang="en-GB" dirty="0" smtClean="0"/>
              <a:t> Meetings in preparation held so far:</a:t>
            </a:r>
          </a:p>
          <a:p>
            <a:pPr lvl="1"/>
            <a:r>
              <a:rPr lang="en-GB" dirty="0" smtClean="0"/>
              <a:t>18</a:t>
            </a:r>
            <a:r>
              <a:rPr lang="en-GB" baseline="30000" dirty="0" smtClean="0"/>
              <a:t>th</a:t>
            </a:r>
            <a:r>
              <a:rPr lang="en-GB" dirty="0" smtClean="0"/>
              <a:t> May</a:t>
            </a:r>
          </a:p>
          <a:p>
            <a:pPr lvl="1"/>
            <a:r>
              <a:rPr lang="en-GB" dirty="0" smtClean="0"/>
              <a:t>14</a:t>
            </a:r>
            <a:r>
              <a:rPr lang="en-GB" baseline="30000" dirty="0" smtClean="0"/>
              <a:t>th</a:t>
            </a:r>
            <a:r>
              <a:rPr lang="en-GB" dirty="0" smtClean="0"/>
              <a:t> June</a:t>
            </a:r>
          </a:p>
          <a:p>
            <a:endParaRPr lang="en-GB" dirty="0"/>
          </a:p>
        </p:txBody>
      </p:sp>
    </p:spTree>
    <p:extLst>
      <p:ext uri="{BB962C8B-B14F-4D97-AF65-F5344CB8AC3E}">
        <p14:creationId xmlns:p14="http://schemas.microsoft.com/office/powerpoint/2010/main" val="4227648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Organisation Map</a:t>
            </a:r>
            <a:endParaRPr lang="en-GB" dirty="0"/>
          </a:p>
        </p:txBody>
      </p:sp>
      <p:sp>
        <p:nvSpPr>
          <p:cNvPr id="3" name="Content Placeholder 2"/>
          <p:cNvSpPr>
            <a:spLocks noGrp="1"/>
          </p:cNvSpPr>
          <p:nvPr>
            <p:ph idx="1"/>
          </p:nvPr>
        </p:nvSpPr>
        <p:spPr/>
        <p:txBody>
          <a:bodyPr>
            <a:normAutofit lnSpcReduction="10000"/>
          </a:bodyPr>
          <a:lstStyle/>
          <a:p>
            <a:r>
              <a:rPr lang="en-US" dirty="0"/>
              <a:t>Region 1: London South </a:t>
            </a:r>
            <a:endParaRPr lang="en-US" dirty="0" smtClean="0"/>
          </a:p>
          <a:p>
            <a:r>
              <a:rPr lang="en-US" dirty="0" smtClean="0"/>
              <a:t>Region </a:t>
            </a:r>
            <a:r>
              <a:rPr lang="en-US" dirty="0"/>
              <a:t>2: London North West </a:t>
            </a:r>
            <a:endParaRPr lang="en-US" dirty="0" smtClean="0"/>
          </a:p>
          <a:p>
            <a:r>
              <a:rPr lang="en-US" dirty="0" smtClean="0"/>
              <a:t>Region </a:t>
            </a:r>
            <a:r>
              <a:rPr lang="en-US" dirty="0"/>
              <a:t>3: London North East and East Anglia </a:t>
            </a:r>
            <a:endParaRPr lang="en-GB" dirty="0"/>
          </a:p>
          <a:p>
            <a:r>
              <a:rPr lang="en-US" dirty="0"/>
              <a:t>Region 4: The Midlands </a:t>
            </a:r>
            <a:endParaRPr lang="en-US" dirty="0" smtClean="0"/>
          </a:p>
          <a:p>
            <a:r>
              <a:rPr lang="en-US" dirty="0" smtClean="0"/>
              <a:t>Region </a:t>
            </a:r>
            <a:r>
              <a:rPr lang="en-US" dirty="0"/>
              <a:t>5: Northern England </a:t>
            </a:r>
            <a:endParaRPr lang="en-US" dirty="0" smtClean="0"/>
          </a:p>
          <a:p>
            <a:r>
              <a:rPr lang="en-US" dirty="0" smtClean="0"/>
              <a:t>Region </a:t>
            </a:r>
            <a:r>
              <a:rPr lang="en-US" dirty="0"/>
              <a:t>6: Southern </a:t>
            </a:r>
            <a:r>
              <a:rPr lang="en-US" dirty="0" smtClean="0"/>
              <a:t>England</a:t>
            </a:r>
            <a:endParaRPr lang="en-GB" dirty="0"/>
          </a:p>
          <a:p>
            <a:r>
              <a:rPr lang="en-US" dirty="0"/>
              <a:t>Region 7: South West England and </a:t>
            </a:r>
            <a:r>
              <a:rPr lang="en-US" dirty="0" smtClean="0"/>
              <a:t>Wales</a:t>
            </a:r>
            <a:endParaRPr lang="en-GB" dirty="0"/>
          </a:p>
          <a:p>
            <a:r>
              <a:rPr lang="en-US" dirty="0"/>
              <a:t>Region 8: </a:t>
            </a:r>
            <a:r>
              <a:rPr lang="en-US" dirty="0" smtClean="0"/>
              <a:t>Scotland</a:t>
            </a:r>
            <a:endParaRPr lang="en-GB" dirty="0"/>
          </a:p>
        </p:txBody>
      </p:sp>
    </p:spTree>
    <p:extLst>
      <p:ext uri="{BB962C8B-B14F-4D97-AF65-F5344CB8AC3E}">
        <p14:creationId xmlns:p14="http://schemas.microsoft.com/office/powerpoint/2010/main" val="4106794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Activities</a:t>
            </a:r>
            <a:endParaRPr lang="en-GB" dirty="0"/>
          </a:p>
        </p:txBody>
      </p:sp>
      <p:sp>
        <p:nvSpPr>
          <p:cNvPr id="3" name="Content Placeholder 2"/>
          <p:cNvSpPr>
            <a:spLocks noGrp="1"/>
          </p:cNvSpPr>
          <p:nvPr>
            <p:ph idx="1"/>
          </p:nvPr>
        </p:nvSpPr>
        <p:spPr/>
        <p:txBody>
          <a:bodyPr/>
          <a:lstStyle/>
          <a:p>
            <a:r>
              <a:rPr lang="en-GB" dirty="0" smtClean="0"/>
              <a:t>Flood Relief efforts in the UK</a:t>
            </a:r>
          </a:p>
          <a:p>
            <a:r>
              <a:rPr lang="en-GB" dirty="0" smtClean="0"/>
              <a:t>Devotees from around the country rallied and offered donation of essential items</a:t>
            </a:r>
          </a:p>
          <a:p>
            <a:r>
              <a:rPr lang="en-GB" dirty="0" smtClean="0"/>
              <a:t>3 deliveries were made to affected areas</a:t>
            </a:r>
          </a:p>
          <a:p>
            <a:r>
              <a:rPr lang="en-GB" dirty="0" err="1" smtClean="0"/>
              <a:t>Sathya</a:t>
            </a:r>
            <a:r>
              <a:rPr lang="en-GB" dirty="0" smtClean="0"/>
              <a:t> Sai Emergency Relief Committee established to deal with future disasters in UK</a:t>
            </a:r>
          </a:p>
          <a:p>
            <a:endParaRPr lang="en-GB" dirty="0"/>
          </a:p>
        </p:txBody>
      </p:sp>
    </p:spTree>
    <p:extLst>
      <p:ext uri="{BB962C8B-B14F-4D97-AF65-F5344CB8AC3E}">
        <p14:creationId xmlns:p14="http://schemas.microsoft.com/office/powerpoint/2010/main" val="8976203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Delivery of Items to Flood Areas</a:t>
            </a:r>
            <a:endParaRPr lang="en-GB" dirty="0"/>
          </a:p>
        </p:txBody>
      </p:sp>
      <p:pic>
        <p:nvPicPr>
          <p:cNvPr id="2050" name="Picture 2" descr="C:\Users\poonampat.kiran\Pictures\Bridgwater Delivery - flood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700808"/>
            <a:ext cx="571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oonampat.kiran\Pictures\Coordination with Salvation Army, Bridgwater.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547664" y="4005064"/>
            <a:ext cx="571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809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Activities - Other</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Strengthening  Infrastructure for the Organisation</a:t>
            </a:r>
          </a:p>
          <a:p>
            <a:pPr lvl="1"/>
            <a:r>
              <a:rPr lang="en-GB" dirty="0" smtClean="0"/>
              <a:t>SITA (</a:t>
            </a:r>
            <a:r>
              <a:rPr lang="en-GB" dirty="0" err="1" smtClean="0"/>
              <a:t>Sathya</a:t>
            </a:r>
            <a:r>
              <a:rPr lang="en-GB" dirty="0" smtClean="0"/>
              <a:t> Sai Information Technology &amp; Arts) Team meeting held 16Feb14</a:t>
            </a:r>
          </a:p>
          <a:p>
            <a:pPr lvl="1"/>
            <a:r>
              <a:rPr lang="en-GB" dirty="0" smtClean="0"/>
              <a:t>Reports to Service Wing</a:t>
            </a:r>
          </a:p>
          <a:p>
            <a:pPr lvl="2"/>
            <a:r>
              <a:rPr lang="en-GB" dirty="0" smtClean="0"/>
              <a:t>Objective was to bring core team together and raise awareness of the </a:t>
            </a:r>
            <a:r>
              <a:rPr lang="en-GB" dirty="0" err="1" smtClean="0"/>
              <a:t>Sathya</a:t>
            </a:r>
            <a:r>
              <a:rPr lang="en-GB" dirty="0" smtClean="0"/>
              <a:t> Sai Mission and our roles</a:t>
            </a:r>
          </a:p>
          <a:p>
            <a:pPr lvl="3"/>
            <a:r>
              <a:rPr lang="en-GB" dirty="0"/>
              <a:t>IT and Communications Division- Web Team (programmers, content support); Public Relations Team (media, legal, event management, hospitality</a:t>
            </a:r>
            <a:r>
              <a:rPr lang="en-GB" dirty="0" smtClean="0"/>
              <a:t>).</a:t>
            </a:r>
          </a:p>
          <a:p>
            <a:pPr lvl="3"/>
            <a:r>
              <a:rPr lang="en-GB" dirty="0"/>
              <a:t>Publications Division- Graphic Designers, Proof Readers, Journalists, </a:t>
            </a:r>
            <a:r>
              <a:rPr lang="en-GB" dirty="0" smtClean="0"/>
              <a:t>Writers</a:t>
            </a:r>
          </a:p>
          <a:p>
            <a:pPr lvl="3"/>
            <a:r>
              <a:rPr lang="en-GB" dirty="0"/>
              <a:t>Audio-visual Division- Sound Team, Live Vision Team, Photography Team, Lighting Team, Post-Production Team, Web Stream. </a:t>
            </a:r>
            <a:endParaRPr lang="en-GB" dirty="0" smtClean="0"/>
          </a:p>
          <a:p>
            <a:pPr lvl="3"/>
            <a:r>
              <a:rPr lang="en-GB" dirty="0"/>
              <a:t>Archiving Division</a:t>
            </a:r>
            <a:endParaRPr lang="en-GB" dirty="0" smtClean="0"/>
          </a:p>
          <a:p>
            <a:pPr lvl="1"/>
            <a:endParaRPr lang="en-GB" dirty="0"/>
          </a:p>
        </p:txBody>
      </p:sp>
    </p:spTree>
    <p:extLst>
      <p:ext uri="{BB962C8B-B14F-4D97-AF65-F5344CB8AC3E}">
        <p14:creationId xmlns:p14="http://schemas.microsoft.com/office/powerpoint/2010/main" val="27606720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SITA Team Meeting</a:t>
            </a:r>
            <a:endParaRPr lang="en-GB" dirty="0"/>
          </a:p>
        </p:txBody>
      </p:sp>
      <p:sp>
        <p:nvSpPr>
          <p:cNvPr id="3" name="Content Placeholder 2"/>
          <p:cNvSpPr>
            <a:spLocks noGrp="1"/>
          </p:cNvSpPr>
          <p:nvPr>
            <p:ph idx="1"/>
          </p:nvPr>
        </p:nvSpPr>
        <p:spPr/>
        <p:txBody>
          <a:bodyPr/>
          <a:lstStyle/>
          <a:p>
            <a:endParaRPr lang="en-GB"/>
          </a:p>
        </p:txBody>
      </p:sp>
      <p:pic>
        <p:nvPicPr>
          <p:cNvPr id="4098" name="Picture 2" descr="C:\Users\poonampat.kiran\Pictures\SI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000250"/>
            <a:ext cx="571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896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Activities - Other</a:t>
            </a:r>
            <a:endParaRPr lang="en-GB" dirty="0"/>
          </a:p>
        </p:txBody>
      </p:sp>
      <p:sp>
        <p:nvSpPr>
          <p:cNvPr id="3" name="Content Placeholder 2"/>
          <p:cNvSpPr>
            <a:spLocks noGrp="1"/>
          </p:cNvSpPr>
          <p:nvPr>
            <p:ph idx="1"/>
          </p:nvPr>
        </p:nvSpPr>
        <p:spPr/>
        <p:txBody>
          <a:bodyPr>
            <a:normAutofit/>
          </a:bodyPr>
          <a:lstStyle/>
          <a:p>
            <a:r>
              <a:rPr lang="en-GB" dirty="0" smtClean="0"/>
              <a:t>Strengthening  Infrastructure for the Organisation (continued)</a:t>
            </a:r>
          </a:p>
          <a:p>
            <a:pPr lvl="1"/>
            <a:r>
              <a:rPr lang="en-GB" dirty="0" smtClean="0"/>
              <a:t>SSLTP (</a:t>
            </a:r>
            <a:r>
              <a:rPr lang="en-GB" dirty="0" err="1" smtClean="0"/>
              <a:t>Sathya</a:t>
            </a:r>
            <a:r>
              <a:rPr lang="en-GB" dirty="0" smtClean="0"/>
              <a:t> Sai Leadership Training Programme) Steering Team established</a:t>
            </a:r>
          </a:p>
          <a:p>
            <a:pPr lvl="2"/>
            <a:r>
              <a:rPr lang="en-GB" dirty="0" smtClean="0"/>
              <a:t>Objective to review existing programme to ensure it is aligned to developing leadership at all levels of the organisation</a:t>
            </a:r>
          </a:p>
          <a:p>
            <a:pPr lvl="3"/>
            <a:r>
              <a:rPr lang="en-GB" dirty="0" smtClean="0"/>
              <a:t>Meetings held 18 May &amp; 14 June</a:t>
            </a:r>
          </a:p>
          <a:p>
            <a:endParaRPr lang="en-GB" dirty="0" smtClean="0"/>
          </a:p>
          <a:p>
            <a:pPr lvl="1"/>
            <a:endParaRPr lang="en-GB" dirty="0"/>
          </a:p>
        </p:txBody>
      </p:sp>
    </p:spTree>
    <p:extLst>
      <p:ext uri="{BB962C8B-B14F-4D97-AF65-F5344CB8AC3E}">
        <p14:creationId xmlns:p14="http://schemas.microsoft.com/office/powerpoint/2010/main" val="40665851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Regional Activities</a:t>
            </a:r>
            <a:endParaRPr lang="en-GB" dirty="0"/>
          </a:p>
        </p:txBody>
      </p:sp>
      <p:sp>
        <p:nvSpPr>
          <p:cNvPr id="3" name="Content Placeholder 2"/>
          <p:cNvSpPr>
            <a:spLocks noGrp="1"/>
          </p:cNvSpPr>
          <p:nvPr>
            <p:ph idx="1"/>
          </p:nvPr>
        </p:nvSpPr>
        <p:spPr/>
        <p:txBody>
          <a:bodyPr/>
          <a:lstStyle/>
          <a:p>
            <a:r>
              <a:rPr lang="en-GB" dirty="0" smtClean="0"/>
              <a:t>Regional </a:t>
            </a:r>
            <a:r>
              <a:rPr lang="en-GB" dirty="0" err="1" smtClean="0"/>
              <a:t>Sathya</a:t>
            </a:r>
            <a:r>
              <a:rPr lang="en-GB" dirty="0" smtClean="0"/>
              <a:t> Sai Orientation Conferences attended by Office Bearers and Active Workers on 16</a:t>
            </a:r>
            <a:r>
              <a:rPr lang="en-GB" baseline="30000" dirty="0" smtClean="0"/>
              <a:t>th</a:t>
            </a:r>
            <a:r>
              <a:rPr lang="en-GB" dirty="0" smtClean="0"/>
              <a:t> March.</a:t>
            </a:r>
          </a:p>
          <a:p>
            <a:pPr marL="342900" lvl="1" indent="-342900">
              <a:buFont typeface="Arial" panose="020B0604020202020204" pitchFamily="34" charset="0"/>
              <a:buChar char="•"/>
            </a:pPr>
            <a:r>
              <a:rPr lang="en-GB" dirty="0" smtClean="0"/>
              <a:t>Theme: </a:t>
            </a:r>
            <a:r>
              <a:rPr lang="en-GB" dirty="0"/>
              <a:t>‘One with Sai, His Words &amp; His Work’</a:t>
            </a:r>
          </a:p>
          <a:p>
            <a:endParaRPr lang="en-GB" dirty="0" smtClean="0"/>
          </a:p>
          <a:p>
            <a:pPr lvl="1"/>
            <a:r>
              <a:rPr lang="en-GB" dirty="0" smtClean="0"/>
              <a:t>Region 4 (Leicester) – 65 attendees</a:t>
            </a:r>
          </a:p>
          <a:p>
            <a:pPr lvl="1"/>
            <a:r>
              <a:rPr lang="en-GB" dirty="0" smtClean="0"/>
              <a:t>Region 5 (Bradford) – 20 attendees</a:t>
            </a:r>
          </a:p>
          <a:p>
            <a:pPr lvl="1"/>
            <a:endParaRPr lang="en-GB" dirty="0"/>
          </a:p>
        </p:txBody>
      </p:sp>
    </p:spTree>
    <p:extLst>
      <p:ext uri="{BB962C8B-B14F-4D97-AF65-F5344CB8AC3E}">
        <p14:creationId xmlns:p14="http://schemas.microsoft.com/office/powerpoint/2010/main" val="32576993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Regional Activities</a:t>
            </a:r>
            <a:endParaRPr lang="en-GB" dirty="0"/>
          </a:p>
        </p:txBody>
      </p:sp>
      <p:sp>
        <p:nvSpPr>
          <p:cNvPr id="3" name="Content Placeholder 2"/>
          <p:cNvSpPr>
            <a:spLocks noGrp="1"/>
          </p:cNvSpPr>
          <p:nvPr>
            <p:ph idx="1"/>
          </p:nvPr>
        </p:nvSpPr>
        <p:spPr/>
        <p:txBody>
          <a:bodyPr/>
          <a:lstStyle/>
          <a:p>
            <a:r>
              <a:rPr lang="en-GB" dirty="0" smtClean="0"/>
              <a:t>SSE Basic Training and Awareness</a:t>
            </a:r>
          </a:p>
          <a:p>
            <a:r>
              <a:rPr lang="en-GB" dirty="0" smtClean="0"/>
              <a:t>Provided in different regions for SSE teachers, both new and current, helpers, parents and Office Bearers</a:t>
            </a:r>
          </a:p>
          <a:p>
            <a:pPr lvl="1"/>
            <a:r>
              <a:rPr lang="en-GB" dirty="0" smtClean="0"/>
              <a:t>Region 6 – 1</a:t>
            </a:r>
            <a:r>
              <a:rPr lang="en-GB" baseline="30000" dirty="0" smtClean="0"/>
              <a:t>st</a:t>
            </a:r>
            <a:r>
              <a:rPr lang="en-GB" dirty="0" smtClean="0"/>
              <a:t> March - Farnborough</a:t>
            </a:r>
          </a:p>
          <a:p>
            <a:pPr lvl="1"/>
            <a:r>
              <a:rPr lang="en-GB" dirty="0" smtClean="0"/>
              <a:t>Region 3 – 22</a:t>
            </a:r>
            <a:r>
              <a:rPr lang="en-GB" baseline="30000" dirty="0" smtClean="0"/>
              <a:t>nd</a:t>
            </a:r>
            <a:r>
              <a:rPr lang="en-GB" dirty="0" smtClean="0"/>
              <a:t> March – Manor Park</a:t>
            </a:r>
          </a:p>
          <a:p>
            <a:pPr lvl="1"/>
            <a:r>
              <a:rPr lang="en-GB" dirty="0" smtClean="0"/>
              <a:t>Region 2 – 24</a:t>
            </a:r>
            <a:r>
              <a:rPr lang="en-GB" baseline="30000" dirty="0" smtClean="0"/>
              <a:t>th</a:t>
            </a:r>
            <a:r>
              <a:rPr lang="en-GB" dirty="0" smtClean="0"/>
              <a:t> May  - Watford</a:t>
            </a:r>
            <a:endParaRPr lang="en-GB" dirty="0"/>
          </a:p>
        </p:txBody>
      </p:sp>
    </p:spTree>
    <p:extLst>
      <p:ext uri="{BB962C8B-B14F-4D97-AF65-F5344CB8AC3E}">
        <p14:creationId xmlns:p14="http://schemas.microsoft.com/office/powerpoint/2010/main" val="34175472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SSE Training</a:t>
            </a:r>
            <a:endParaRPr lang="en-GB" dirty="0"/>
          </a:p>
        </p:txBody>
      </p:sp>
      <p:sp>
        <p:nvSpPr>
          <p:cNvPr id="3" name="Content Placeholder 2"/>
          <p:cNvSpPr>
            <a:spLocks noGrp="1"/>
          </p:cNvSpPr>
          <p:nvPr>
            <p:ph idx="1"/>
          </p:nvPr>
        </p:nvSpPr>
        <p:spPr/>
        <p:txBody>
          <a:bodyPr/>
          <a:lstStyle/>
          <a:p>
            <a:endParaRPr lang="en-GB"/>
          </a:p>
        </p:txBody>
      </p:sp>
      <p:pic>
        <p:nvPicPr>
          <p:cNvPr id="16386" name="Picture 2" descr="C:\Users\poonampat.kiran\Pictures\SSE Training R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476500"/>
            <a:ext cx="571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264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Regional Activities</a:t>
            </a:r>
            <a:endParaRPr lang="en-GB" dirty="0"/>
          </a:p>
        </p:txBody>
      </p:sp>
      <p:sp>
        <p:nvSpPr>
          <p:cNvPr id="3" name="Content Placeholder 2"/>
          <p:cNvSpPr>
            <a:spLocks noGrp="1"/>
          </p:cNvSpPr>
          <p:nvPr>
            <p:ph idx="1"/>
          </p:nvPr>
        </p:nvSpPr>
        <p:spPr/>
        <p:txBody>
          <a:bodyPr/>
          <a:lstStyle/>
          <a:p>
            <a:r>
              <a:rPr lang="en-GB" dirty="0" smtClean="0"/>
              <a:t>Youth had monthly YAP (Young Adults Programme) in different regions</a:t>
            </a:r>
          </a:p>
          <a:p>
            <a:pPr lvl="1"/>
            <a:r>
              <a:rPr lang="en-GB" dirty="0" smtClean="0"/>
              <a:t>Brings youth of region together</a:t>
            </a:r>
          </a:p>
          <a:p>
            <a:pPr lvl="1"/>
            <a:r>
              <a:rPr lang="en-GB" dirty="0" smtClean="0"/>
              <a:t>Discussion in study circles, doing service </a:t>
            </a:r>
            <a:r>
              <a:rPr lang="en-GB" dirty="0" err="1" smtClean="0"/>
              <a:t>etc</a:t>
            </a:r>
            <a:endParaRPr lang="en-GB" dirty="0" smtClean="0"/>
          </a:p>
          <a:p>
            <a:r>
              <a:rPr lang="en-GB" dirty="0" smtClean="0"/>
              <a:t>Youth actively participated in national, regional and centre activities and the wings </a:t>
            </a:r>
            <a:endParaRPr lang="en-GB" dirty="0"/>
          </a:p>
        </p:txBody>
      </p:sp>
    </p:spTree>
    <p:extLst>
      <p:ext uri="{BB962C8B-B14F-4D97-AF65-F5344CB8AC3E}">
        <p14:creationId xmlns:p14="http://schemas.microsoft.com/office/powerpoint/2010/main" val="24421218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Regional Activities</a:t>
            </a:r>
            <a:endParaRPr lang="en-GB" dirty="0"/>
          </a:p>
        </p:txBody>
      </p:sp>
      <p:sp>
        <p:nvSpPr>
          <p:cNvPr id="3" name="Content Placeholder 2"/>
          <p:cNvSpPr>
            <a:spLocks noGrp="1"/>
          </p:cNvSpPr>
          <p:nvPr>
            <p:ph idx="1"/>
          </p:nvPr>
        </p:nvSpPr>
        <p:spPr/>
        <p:txBody>
          <a:bodyPr/>
          <a:lstStyle/>
          <a:p>
            <a:r>
              <a:rPr lang="en-GB" dirty="0" smtClean="0"/>
              <a:t>Youth helping Homeless Shelter</a:t>
            </a:r>
            <a:endParaRPr lang="en-GB" dirty="0"/>
          </a:p>
        </p:txBody>
      </p:sp>
      <p:pic>
        <p:nvPicPr>
          <p:cNvPr id="11266" name="Picture 2" descr="C:\Users\poonampat.kiran\Pictures\Sai Youth helping Homeless Shelter 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212976"/>
            <a:ext cx="76200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881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General</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50 centres</a:t>
            </a:r>
          </a:p>
          <a:p>
            <a:r>
              <a:rPr lang="en-GB" dirty="0" smtClean="0"/>
              <a:t>42 groups</a:t>
            </a:r>
          </a:p>
          <a:p>
            <a:r>
              <a:rPr lang="en-GB" dirty="0" smtClean="0"/>
              <a:t>Regular attendees – over 5000 </a:t>
            </a:r>
          </a:p>
          <a:p>
            <a:r>
              <a:rPr lang="en-GB" dirty="0" smtClean="0"/>
              <a:t>540 SSE Classes held last 6 months</a:t>
            </a:r>
          </a:p>
          <a:p>
            <a:r>
              <a:rPr lang="en-GB" dirty="0" smtClean="0"/>
              <a:t>1100 SSE pupils managed by 260 SSE Gurus</a:t>
            </a:r>
          </a:p>
          <a:p>
            <a:r>
              <a:rPr lang="en-GB" dirty="0" smtClean="0"/>
              <a:t>Regular activities: devotional singing, study circles, interfaith participation, homeless shelters, food distribution, SSE classes, Health Awareness Clinics, blood donation </a:t>
            </a:r>
            <a:r>
              <a:rPr lang="en-GB" dirty="0" err="1" smtClean="0"/>
              <a:t>etc</a:t>
            </a:r>
            <a:endParaRPr lang="en-GB" dirty="0"/>
          </a:p>
        </p:txBody>
      </p:sp>
    </p:spTree>
    <p:extLst>
      <p:ext uri="{BB962C8B-B14F-4D97-AF65-F5344CB8AC3E}">
        <p14:creationId xmlns:p14="http://schemas.microsoft.com/office/powerpoint/2010/main" val="4577972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Centre Activities</a:t>
            </a:r>
            <a:endParaRPr lang="en-GB" dirty="0"/>
          </a:p>
        </p:txBody>
      </p:sp>
      <p:sp>
        <p:nvSpPr>
          <p:cNvPr id="3" name="Content Placeholder 2"/>
          <p:cNvSpPr>
            <a:spLocks noGrp="1"/>
          </p:cNvSpPr>
          <p:nvPr>
            <p:ph idx="1"/>
          </p:nvPr>
        </p:nvSpPr>
        <p:spPr/>
        <p:txBody>
          <a:bodyPr/>
          <a:lstStyle/>
          <a:p>
            <a:r>
              <a:rPr lang="en-GB" dirty="0" smtClean="0"/>
              <a:t>Most centres celebrated the major celebrations – </a:t>
            </a:r>
          </a:p>
          <a:p>
            <a:pPr lvl="1"/>
            <a:r>
              <a:rPr lang="en-GB" dirty="0" err="1" smtClean="0"/>
              <a:t>Mahasamadhi</a:t>
            </a:r>
            <a:r>
              <a:rPr lang="en-GB" dirty="0" smtClean="0"/>
              <a:t> Day – 24</a:t>
            </a:r>
            <a:r>
              <a:rPr lang="en-GB" baseline="30000" dirty="0" smtClean="0"/>
              <a:t>th</a:t>
            </a:r>
            <a:r>
              <a:rPr lang="en-GB" dirty="0" smtClean="0"/>
              <a:t> April</a:t>
            </a:r>
          </a:p>
          <a:p>
            <a:pPr lvl="1"/>
            <a:r>
              <a:rPr lang="en-GB" dirty="0" err="1" smtClean="0"/>
              <a:t>Easwaramma</a:t>
            </a:r>
            <a:r>
              <a:rPr lang="en-GB" dirty="0" smtClean="0"/>
              <a:t> Day</a:t>
            </a:r>
          </a:p>
          <a:p>
            <a:pPr lvl="1"/>
            <a:r>
              <a:rPr lang="en-GB" dirty="0" err="1" smtClean="0"/>
              <a:t>Maha</a:t>
            </a:r>
            <a:r>
              <a:rPr lang="en-GB" dirty="0" smtClean="0"/>
              <a:t> </a:t>
            </a:r>
            <a:r>
              <a:rPr lang="en-GB" dirty="0" err="1" smtClean="0"/>
              <a:t>Sivarathri</a:t>
            </a:r>
            <a:r>
              <a:rPr lang="en-GB" dirty="0" smtClean="0"/>
              <a:t> – 28</a:t>
            </a:r>
            <a:r>
              <a:rPr lang="en-GB" baseline="30000" dirty="0" smtClean="0"/>
              <a:t>th</a:t>
            </a:r>
            <a:r>
              <a:rPr lang="en-GB" dirty="0" smtClean="0"/>
              <a:t> February</a:t>
            </a:r>
          </a:p>
          <a:p>
            <a:pPr lvl="1"/>
            <a:r>
              <a:rPr lang="en-GB" dirty="0" smtClean="0"/>
              <a:t>Rama </a:t>
            </a:r>
            <a:r>
              <a:rPr lang="en-GB" dirty="0" err="1" smtClean="0"/>
              <a:t>navami</a:t>
            </a:r>
            <a:endParaRPr lang="en-GB" dirty="0" smtClean="0"/>
          </a:p>
          <a:p>
            <a:pPr lvl="1"/>
            <a:r>
              <a:rPr lang="en-GB" dirty="0" smtClean="0"/>
              <a:t>Buddha </a:t>
            </a:r>
            <a:r>
              <a:rPr lang="en-GB" dirty="0" err="1" smtClean="0"/>
              <a:t>jayanthi</a:t>
            </a:r>
            <a:r>
              <a:rPr lang="en-GB" dirty="0" smtClean="0"/>
              <a:t> – in May</a:t>
            </a:r>
          </a:p>
          <a:p>
            <a:pPr lvl="1"/>
            <a:endParaRPr lang="en-GB" dirty="0" smtClean="0"/>
          </a:p>
          <a:p>
            <a:pPr lvl="1"/>
            <a:endParaRPr lang="en-GB" dirty="0"/>
          </a:p>
        </p:txBody>
      </p:sp>
    </p:spTree>
    <p:extLst>
      <p:ext uri="{BB962C8B-B14F-4D97-AF65-F5344CB8AC3E}">
        <p14:creationId xmlns:p14="http://schemas.microsoft.com/office/powerpoint/2010/main" val="3958332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Bhajan</a:t>
            </a:r>
            <a:r>
              <a:rPr lang="en-GB" dirty="0" smtClean="0"/>
              <a:t> Workshop</a:t>
            </a:r>
            <a:endParaRPr lang="en-GB" dirty="0"/>
          </a:p>
        </p:txBody>
      </p:sp>
      <p:sp>
        <p:nvSpPr>
          <p:cNvPr id="3" name="Content Placeholder 2"/>
          <p:cNvSpPr>
            <a:spLocks noGrp="1"/>
          </p:cNvSpPr>
          <p:nvPr>
            <p:ph idx="1"/>
          </p:nvPr>
        </p:nvSpPr>
        <p:spPr/>
        <p:txBody>
          <a:bodyPr/>
          <a:lstStyle/>
          <a:p>
            <a:endParaRPr lang="en-GB"/>
          </a:p>
        </p:txBody>
      </p:sp>
      <p:pic>
        <p:nvPicPr>
          <p:cNvPr id="12290" name="Picture 2" descr="C:\Users\poonampat.kiran\Pictures\R3 Bhajan Worksh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159000"/>
            <a:ext cx="76200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9460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Sivarathri</a:t>
            </a:r>
            <a:r>
              <a:rPr lang="en-GB" dirty="0" smtClean="0"/>
              <a:t> Celebrations </a:t>
            </a:r>
            <a:endParaRPr lang="en-GB" dirty="0"/>
          </a:p>
        </p:txBody>
      </p:sp>
      <p:pic>
        <p:nvPicPr>
          <p:cNvPr id="2050" name="Picture 2" descr="C:\Users\poonampat.kiran\Pictures\Mahasivarathri celebra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340768"/>
            <a:ext cx="28575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oonampat.kiran\Pictures\Mahasivarathri celebrations 2.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835696" y="4005064"/>
            <a:ext cx="571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7496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Centre Activities</a:t>
            </a:r>
            <a:endParaRPr lang="en-GB" dirty="0"/>
          </a:p>
        </p:txBody>
      </p:sp>
      <p:sp>
        <p:nvSpPr>
          <p:cNvPr id="3" name="Content Placeholder 2"/>
          <p:cNvSpPr>
            <a:spLocks noGrp="1"/>
          </p:cNvSpPr>
          <p:nvPr>
            <p:ph idx="1"/>
          </p:nvPr>
        </p:nvSpPr>
        <p:spPr/>
        <p:txBody>
          <a:bodyPr/>
          <a:lstStyle/>
          <a:p>
            <a:r>
              <a:rPr lang="en-GB" dirty="0" smtClean="0"/>
              <a:t>On Service, lot of centres were involved in either homeless shelters, meals on wheels, providing food items to local food banks </a:t>
            </a:r>
            <a:r>
              <a:rPr lang="en-GB" dirty="0" err="1" smtClean="0"/>
              <a:t>etc</a:t>
            </a:r>
            <a:endParaRPr lang="en-GB" dirty="0" smtClean="0"/>
          </a:p>
          <a:p>
            <a:r>
              <a:rPr lang="en-GB" dirty="0" smtClean="0"/>
              <a:t>Some centres also involved in Health Awareness Clinics  e.g. </a:t>
            </a:r>
            <a:r>
              <a:rPr lang="en-GB" dirty="0" err="1" smtClean="0"/>
              <a:t>Toothing</a:t>
            </a:r>
            <a:r>
              <a:rPr lang="en-GB" dirty="0" smtClean="0"/>
              <a:t> centre hosted workshops on ‘Heart Disease Prevention’ attended by 38 people</a:t>
            </a:r>
            <a:endParaRPr lang="en-GB" dirty="0"/>
          </a:p>
        </p:txBody>
      </p:sp>
    </p:spTree>
    <p:extLst>
      <p:ext uri="{BB962C8B-B14F-4D97-AF65-F5344CB8AC3E}">
        <p14:creationId xmlns:p14="http://schemas.microsoft.com/office/powerpoint/2010/main" val="16367145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Food Bank Service at Coventry Centre (Region 4)</a:t>
            </a:r>
            <a:endParaRPr lang="en-GB" dirty="0"/>
          </a:p>
        </p:txBody>
      </p:sp>
      <p:sp>
        <p:nvSpPr>
          <p:cNvPr id="3" name="Content Placeholder 2"/>
          <p:cNvSpPr>
            <a:spLocks noGrp="1"/>
          </p:cNvSpPr>
          <p:nvPr>
            <p:ph idx="1"/>
          </p:nvPr>
        </p:nvSpPr>
        <p:spPr/>
        <p:txBody>
          <a:bodyPr/>
          <a:lstStyle/>
          <a:p>
            <a:endParaRPr lang="en-GB" dirty="0"/>
          </a:p>
        </p:txBody>
      </p:sp>
      <p:pic>
        <p:nvPicPr>
          <p:cNvPr id="3074" name="Picture 2" descr="C:\Users\poonampat.kiran\Pictures\Coventry Centre - Food Bank Servi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476500"/>
            <a:ext cx="571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8979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Serving Homeless Shelter in Region 3</a:t>
            </a:r>
            <a:endParaRPr lang="en-GB" dirty="0"/>
          </a:p>
        </p:txBody>
      </p:sp>
      <p:sp>
        <p:nvSpPr>
          <p:cNvPr id="3" name="Content Placeholder 2"/>
          <p:cNvSpPr>
            <a:spLocks noGrp="1"/>
          </p:cNvSpPr>
          <p:nvPr>
            <p:ph idx="1"/>
          </p:nvPr>
        </p:nvSpPr>
        <p:spPr/>
        <p:txBody>
          <a:bodyPr/>
          <a:lstStyle/>
          <a:p>
            <a:endParaRPr lang="en-GB" dirty="0"/>
          </a:p>
        </p:txBody>
      </p:sp>
      <p:pic>
        <p:nvPicPr>
          <p:cNvPr id="13314" name="Picture 2" descr="C:\Users\poonampat.kiran\Pictures\R3 Homeless Shel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00" y="1844824"/>
            <a:ext cx="2062088" cy="412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35701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Stokes Wood Good Values Club Event (SSEHV</a:t>
            </a:r>
            <a:r>
              <a:rPr lang="en-GB" b="1" dirty="0" smtClean="0"/>
              <a:t>) 26- 30 May 2014</a:t>
            </a:r>
            <a:endParaRPr lang="en-GB" dirty="0"/>
          </a:p>
        </p:txBody>
      </p:sp>
      <p:sp>
        <p:nvSpPr>
          <p:cNvPr id="3" name="Content Placeholder 2"/>
          <p:cNvSpPr>
            <a:spLocks noGrp="1"/>
          </p:cNvSpPr>
          <p:nvPr>
            <p:ph idx="1"/>
          </p:nvPr>
        </p:nvSpPr>
        <p:spPr/>
        <p:txBody>
          <a:bodyPr/>
          <a:lstStyle/>
          <a:p>
            <a:r>
              <a:rPr lang="en-GB" dirty="0" smtClean="0"/>
              <a:t>Organised in Leicester by ISSE</a:t>
            </a:r>
          </a:p>
          <a:p>
            <a:r>
              <a:rPr lang="en-GB" dirty="0" smtClean="0"/>
              <a:t>50 children from 2 schools participated – many from deprived areas</a:t>
            </a:r>
            <a:endParaRPr lang="en-GB" dirty="0"/>
          </a:p>
        </p:txBody>
      </p:sp>
      <p:pic>
        <p:nvPicPr>
          <p:cNvPr id="19458" name="Picture 2" descr="C:\Users\poonampat.kiran\Pictures\SSEH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3284984"/>
            <a:ext cx="5715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24668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Devastation in Balkans</a:t>
            </a:r>
            <a:endParaRPr lang="en-GB" dirty="0"/>
          </a:p>
        </p:txBody>
      </p:sp>
      <p:sp>
        <p:nvSpPr>
          <p:cNvPr id="3" name="Content Placeholder 2"/>
          <p:cNvSpPr>
            <a:spLocks noGrp="1"/>
          </p:cNvSpPr>
          <p:nvPr>
            <p:ph idx="1"/>
          </p:nvPr>
        </p:nvSpPr>
        <p:spPr/>
        <p:txBody>
          <a:bodyPr/>
          <a:lstStyle/>
          <a:p>
            <a:r>
              <a:rPr lang="en-GB" dirty="0" err="1" smtClean="0"/>
              <a:t>Sathya</a:t>
            </a:r>
            <a:r>
              <a:rPr lang="en-GB" dirty="0" smtClean="0"/>
              <a:t> Sai Charitable Trust (UK) has pledged £10,000 towards the appeal and coordinating efforts with the local Sai Organisation</a:t>
            </a:r>
            <a:endParaRPr lang="en-GB" dirty="0"/>
          </a:p>
        </p:txBody>
      </p:sp>
      <p:pic>
        <p:nvPicPr>
          <p:cNvPr id="17410" name="Picture 2" descr="C:\Users\poonampat.kiran\Pictures\Devastation in Balka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9577" y="3933056"/>
            <a:ext cx="571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2870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Few Medical Personal from UK helped aid efforts in the Philippines Disaster</a:t>
            </a:r>
            <a:endParaRPr lang="en-GB" dirty="0"/>
          </a:p>
        </p:txBody>
      </p:sp>
      <p:sp>
        <p:nvSpPr>
          <p:cNvPr id="3" name="Content Placeholder 2"/>
          <p:cNvSpPr>
            <a:spLocks noGrp="1"/>
          </p:cNvSpPr>
          <p:nvPr>
            <p:ph idx="1"/>
          </p:nvPr>
        </p:nvSpPr>
        <p:spPr/>
        <p:txBody>
          <a:bodyPr/>
          <a:lstStyle/>
          <a:p>
            <a:endParaRPr lang="en-GB" dirty="0"/>
          </a:p>
        </p:txBody>
      </p:sp>
      <p:pic>
        <p:nvPicPr>
          <p:cNvPr id="18434" name="Picture 2" descr="C:\Users\poonampat.kiran\Pictures\Philippines Medical Cam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476500"/>
            <a:ext cx="571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5240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Theme for 2014 </a:t>
            </a:r>
            <a:endParaRPr lang="en-GB" dirty="0"/>
          </a:p>
        </p:txBody>
      </p:sp>
      <p:sp>
        <p:nvSpPr>
          <p:cNvPr id="3" name="Content Placeholder 2"/>
          <p:cNvSpPr>
            <a:spLocks noGrp="1"/>
          </p:cNvSpPr>
          <p:nvPr>
            <p:ph idx="1"/>
          </p:nvPr>
        </p:nvSpPr>
        <p:spPr/>
        <p:txBody>
          <a:bodyPr/>
          <a:lstStyle/>
          <a:p>
            <a:r>
              <a:rPr lang="en-GB" dirty="0" smtClean="0"/>
              <a:t>UK designated theme for the year </a:t>
            </a:r>
            <a:r>
              <a:rPr lang="en-GB" b="1" dirty="0" smtClean="0">
                <a:solidFill>
                  <a:srgbClr val="FF0000"/>
                </a:solidFill>
              </a:rPr>
              <a:t>‘One with Sai</a:t>
            </a:r>
            <a:r>
              <a:rPr lang="en-GB" b="1" dirty="0" smtClean="0"/>
              <a:t>’.</a:t>
            </a:r>
          </a:p>
          <a:p>
            <a:r>
              <a:rPr lang="en-GB" dirty="0" smtClean="0"/>
              <a:t>All activities focussed around this</a:t>
            </a:r>
            <a:endParaRPr lang="en-GB" dirty="0"/>
          </a:p>
        </p:txBody>
      </p:sp>
    </p:spTree>
    <p:extLst>
      <p:ext uri="{BB962C8B-B14F-4D97-AF65-F5344CB8AC3E}">
        <p14:creationId xmlns:p14="http://schemas.microsoft.com/office/powerpoint/2010/main" val="301526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Activities</a:t>
            </a:r>
            <a:endParaRPr lang="en-GB" dirty="0"/>
          </a:p>
        </p:txBody>
      </p:sp>
      <p:sp>
        <p:nvSpPr>
          <p:cNvPr id="3" name="Content Placeholder 2"/>
          <p:cNvSpPr>
            <a:spLocks noGrp="1"/>
          </p:cNvSpPr>
          <p:nvPr>
            <p:ph idx="1"/>
          </p:nvPr>
        </p:nvSpPr>
        <p:spPr/>
        <p:txBody>
          <a:bodyPr>
            <a:normAutofit lnSpcReduction="10000"/>
          </a:bodyPr>
          <a:lstStyle/>
          <a:p>
            <a:r>
              <a:rPr lang="en-GB" dirty="0" smtClean="0"/>
              <a:t>‘Sai </a:t>
            </a:r>
            <a:r>
              <a:rPr lang="en-GB" dirty="0" err="1" smtClean="0"/>
              <a:t>Smaran</a:t>
            </a:r>
            <a:r>
              <a:rPr lang="en-GB" dirty="0" smtClean="0"/>
              <a:t>’ – 6 hours of continual high quality devotional singing led by youth involving participation by all centres in regions. Around 300 devotees attend. Helped devotees come together. Video link provided for devotees at home to join as well.</a:t>
            </a:r>
          </a:p>
          <a:p>
            <a:r>
              <a:rPr lang="en-GB" dirty="0" smtClean="0"/>
              <a:t>Held  2 events:</a:t>
            </a:r>
          </a:p>
          <a:p>
            <a:pPr lvl="1"/>
            <a:r>
              <a:rPr lang="en-GB" dirty="0" smtClean="0"/>
              <a:t>11</a:t>
            </a:r>
            <a:r>
              <a:rPr lang="en-GB" baseline="30000" dirty="0" smtClean="0"/>
              <a:t>th</a:t>
            </a:r>
            <a:r>
              <a:rPr lang="en-GB" dirty="0" smtClean="0"/>
              <a:t> January (Watford, London)</a:t>
            </a:r>
          </a:p>
          <a:p>
            <a:pPr lvl="1"/>
            <a:r>
              <a:rPr lang="en-GB" dirty="0" smtClean="0"/>
              <a:t>31</a:t>
            </a:r>
            <a:r>
              <a:rPr lang="en-GB" baseline="30000" dirty="0" smtClean="0"/>
              <a:t>st</a:t>
            </a:r>
            <a:r>
              <a:rPr lang="en-GB" dirty="0" smtClean="0"/>
              <a:t> May (</a:t>
            </a:r>
            <a:r>
              <a:rPr lang="en-GB" dirty="0" err="1" smtClean="0"/>
              <a:t>Toothing</a:t>
            </a:r>
            <a:r>
              <a:rPr lang="en-GB" dirty="0" smtClean="0"/>
              <a:t>, London) </a:t>
            </a:r>
            <a:endParaRPr lang="en-GB" dirty="0"/>
          </a:p>
        </p:txBody>
      </p:sp>
    </p:spTree>
    <p:extLst>
      <p:ext uri="{BB962C8B-B14F-4D97-AF65-F5344CB8AC3E}">
        <p14:creationId xmlns:p14="http://schemas.microsoft.com/office/powerpoint/2010/main" val="2331499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Activities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14</a:t>
            </a:r>
            <a:r>
              <a:rPr lang="en-GB" baseline="30000" dirty="0" smtClean="0"/>
              <a:t>th</a:t>
            </a:r>
            <a:r>
              <a:rPr lang="en-GB" dirty="0" smtClean="0"/>
              <a:t> January – new Council announced; new Office Bearers taking regional / centre, group positions</a:t>
            </a:r>
          </a:p>
          <a:p>
            <a:r>
              <a:rPr lang="en-GB" dirty="0" smtClean="0"/>
              <a:t>National </a:t>
            </a:r>
            <a:r>
              <a:rPr lang="en-GB" dirty="0" err="1" smtClean="0"/>
              <a:t>Sathya</a:t>
            </a:r>
            <a:r>
              <a:rPr lang="en-GB" dirty="0" smtClean="0"/>
              <a:t> Sai Orientation Conference</a:t>
            </a:r>
          </a:p>
          <a:p>
            <a:pPr lvl="1"/>
            <a:r>
              <a:rPr lang="en-GB" dirty="0" smtClean="0"/>
              <a:t>Annual event – held 25</a:t>
            </a:r>
            <a:r>
              <a:rPr lang="en-GB" baseline="30000" dirty="0" smtClean="0"/>
              <a:t>th</a:t>
            </a:r>
            <a:r>
              <a:rPr lang="en-GB" dirty="0" smtClean="0"/>
              <a:t> January.</a:t>
            </a:r>
          </a:p>
          <a:p>
            <a:pPr lvl="1"/>
            <a:r>
              <a:rPr lang="en-GB" dirty="0" smtClean="0"/>
              <a:t>Theme: ‘One with Sai, His Words &amp; His Work’</a:t>
            </a:r>
          </a:p>
          <a:p>
            <a:pPr lvl="1"/>
            <a:r>
              <a:rPr lang="en-GB" dirty="0" smtClean="0"/>
              <a:t>Attended by about 300 – Office Bearers and </a:t>
            </a:r>
            <a:r>
              <a:rPr lang="en-GB" dirty="0"/>
              <a:t>A</a:t>
            </a:r>
            <a:r>
              <a:rPr lang="en-GB" dirty="0" smtClean="0"/>
              <a:t>ctive Members</a:t>
            </a:r>
          </a:p>
          <a:p>
            <a:pPr lvl="1"/>
            <a:r>
              <a:rPr lang="en-GB" dirty="0" smtClean="0"/>
              <a:t>Positive impact, battery re-charge, got broader awareness of the Mission and message of </a:t>
            </a:r>
            <a:r>
              <a:rPr lang="en-GB" dirty="0" err="1" smtClean="0"/>
              <a:t>Sathya</a:t>
            </a:r>
            <a:r>
              <a:rPr lang="en-GB" dirty="0" smtClean="0"/>
              <a:t> Sai </a:t>
            </a:r>
            <a:endParaRPr lang="en-GB" dirty="0"/>
          </a:p>
        </p:txBody>
      </p:sp>
    </p:spTree>
    <p:extLst>
      <p:ext uri="{BB962C8B-B14F-4D97-AF65-F5344CB8AC3E}">
        <p14:creationId xmlns:p14="http://schemas.microsoft.com/office/powerpoint/2010/main" val="3640519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National </a:t>
            </a:r>
            <a:r>
              <a:rPr lang="en-GB" dirty="0" err="1" smtClean="0"/>
              <a:t>Sathya</a:t>
            </a:r>
            <a:r>
              <a:rPr lang="en-GB" dirty="0" smtClean="0"/>
              <a:t> Sai Orientation Conference, Hatfield, London</a:t>
            </a:r>
            <a:endParaRPr lang="en-GB" dirty="0"/>
          </a:p>
        </p:txBody>
      </p:sp>
      <p:pic>
        <p:nvPicPr>
          <p:cNvPr id="1026" name="Picture 2" descr="C:\Users\poonampat.kiran\Pictures\NSSOC Jan 2014.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14500" y="2434431"/>
            <a:ext cx="571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8655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Activities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National Wing Meeting held on 9</a:t>
            </a:r>
            <a:r>
              <a:rPr lang="en-GB" baseline="30000" dirty="0" smtClean="0"/>
              <a:t>th</a:t>
            </a:r>
            <a:r>
              <a:rPr lang="en-GB" dirty="0" smtClean="0"/>
              <a:t> March</a:t>
            </a:r>
          </a:p>
          <a:p>
            <a:r>
              <a:rPr lang="en-GB" dirty="0" smtClean="0"/>
              <a:t>Objective was to reinforce the theme ‘One with Sai, His Work &amp; His Words’</a:t>
            </a:r>
          </a:p>
          <a:p>
            <a:pPr lvl="1"/>
            <a:r>
              <a:rPr lang="en-GB" dirty="0"/>
              <a:t>understanding that transformation of our hearts, through following His Teachings (His Words) and participating in the activities of the Organisation (His Work), is the only way to experience the bliss of </a:t>
            </a:r>
            <a:r>
              <a:rPr lang="en-GB" dirty="0" smtClean="0"/>
              <a:t>Oneness</a:t>
            </a:r>
          </a:p>
          <a:p>
            <a:pPr lvl="1"/>
            <a:r>
              <a:rPr lang="en-GB" dirty="0" smtClean="0"/>
              <a:t>Agreed plans of the wings</a:t>
            </a:r>
          </a:p>
          <a:p>
            <a:r>
              <a:rPr lang="en-GB" dirty="0" smtClean="0"/>
              <a:t>Attended by 120 coordinators from around UK at national, regional and centre / group levels</a:t>
            </a:r>
            <a:endParaRPr lang="en-GB" dirty="0"/>
          </a:p>
        </p:txBody>
      </p:sp>
    </p:spTree>
    <p:extLst>
      <p:ext uri="{BB962C8B-B14F-4D97-AF65-F5344CB8AC3E}">
        <p14:creationId xmlns:p14="http://schemas.microsoft.com/office/powerpoint/2010/main" val="1330922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Wing meetings</a:t>
            </a:r>
            <a:endParaRPr lang="en-GB" dirty="0"/>
          </a:p>
        </p:txBody>
      </p:sp>
      <p:sp>
        <p:nvSpPr>
          <p:cNvPr id="3" name="Content Placeholder 2"/>
          <p:cNvSpPr>
            <a:spLocks noGrp="1"/>
          </p:cNvSpPr>
          <p:nvPr>
            <p:ph idx="1"/>
          </p:nvPr>
        </p:nvSpPr>
        <p:spPr/>
        <p:txBody>
          <a:bodyPr/>
          <a:lstStyle/>
          <a:p>
            <a:endParaRPr lang="en-GB" dirty="0"/>
          </a:p>
        </p:txBody>
      </p:sp>
      <p:pic>
        <p:nvPicPr>
          <p:cNvPr id="1026" name="Picture 2" descr="C:\Users\poonampat.kiran\Pictures\National Wing Meeting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2476500"/>
            <a:ext cx="571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95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1405</TotalTime>
  <Words>1095</Words>
  <Application>Microsoft Office PowerPoint</Application>
  <PresentationFormat>On-screen Show (4:3)</PresentationFormat>
  <Paragraphs>168</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Sri Sathya Sai Service Organisation (UK) Zone 9A</vt:lpstr>
      <vt:lpstr>Organisation Map</vt:lpstr>
      <vt:lpstr>General</vt:lpstr>
      <vt:lpstr>Theme for 2014 </vt:lpstr>
      <vt:lpstr>National Activities</vt:lpstr>
      <vt:lpstr>National Activities</vt:lpstr>
      <vt:lpstr>National Sathya Sai Orientation Conference, Hatfield, London</vt:lpstr>
      <vt:lpstr>National Activities</vt:lpstr>
      <vt:lpstr>National Wing meetings</vt:lpstr>
      <vt:lpstr>National Activities</vt:lpstr>
      <vt:lpstr>SSNHVD 26April14</vt:lpstr>
      <vt:lpstr>SSNHVD</vt:lpstr>
      <vt:lpstr>SSNHVD</vt:lpstr>
      <vt:lpstr>SSNHVD</vt:lpstr>
      <vt:lpstr>National Activities</vt:lpstr>
      <vt:lpstr>National Easwaramma Day Celebrations</vt:lpstr>
      <vt:lpstr>Region 1 – Regional Easwaramma Day Celebrations</vt:lpstr>
      <vt:lpstr>Easwaramma Day – Toothing Centre</vt:lpstr>
      <vt:lpstr>National Activities</vt:lpstr>
      <vt:lpstr>National Activities</vt:lpstr>
      <vt:lpstr>Delivery of Items to Flood Areas</vt:lpstr>
      <vt:lpstr>National Activities - Other</vt:lpstr>
      <vt:lpstr>SITA Team Meeting</vt:lpstr>
      <vt:lpstr>National Activities - Other</vt:lpstr>
      <vt:lpstr>Regional Activities</vt:lpstr>
      <vt:lpstr>Regional Activities</vt:lpstr>
      <vt:lpstr>SSE Training</vt:lpstr>
      <vt:lpstr>Regional Activities</vt:lpstr>
      <vt:lpstr>Regional Activities</vt:lpstr>
      <vt:lpstr>Centre Activities</vt:lpstr>
      <vt:lpstr>Bhajan Workshop</vt:lpstr>
      <vt:lpstr>Sivarathri Celebrations </vt:lpstr>
      <vt:lpstr>Centre Activities</vt:lpstr>
      <vt:lpstr>Food Bank Service at Coventry Centre (Region 4)</vt:lpstr>
      <vt:lpstr>Serving Homeless Shelter in Region 3</vt:lpstr>
      <vt:lpstr>Stokes Wood Good Values Club Event (SSEHV) 26- 30 May 2014</vt:lpstr>
      <vt:lpstr>Devastation in Balkans</vt:lpstr>
      <vt:lpstr>Few Medical Personal from UK helped aid efforts in the Philippines Disaster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poonampat.kiran</dc:creator>
  <cp:lastModifiedBy>kishin -pc</cp:lastModifiedBy>
  <cp:revision>80</cp:revision>
  <dcterms:created xsi:type="dcterms:W3CDTF">2014-06-27T13:28:19Z</dcterms:created>
  <dcterms:modified xsi:type="dcterms:W3CDTF">2014-07-05T13:14:16Z</dcterms:modified>
</cp:coreProperties>
</file>