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Default Extension="wdp" ContentType="image/vnd.ms-photo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804" r:id="rId1"/>
  </p:sldMasterIdLst>
  <p:notesMasterIdLst>
    <p:notesMasterId r:id="rId50"/>
  </p:notesMasterIdLst>
  <p:sldIdLst>
    <p:sldId id="256" r:id="rId2"/>
    <p:sldId id="336" r:id="rId3"/>
    <p:sldId id="445" r:id="rId4"/>
    <p:sldId id="453" r:id="rId5"/>
    <p:sldId id="454" r:id="rId6"/>
    <p:sldId id="455" r:id="rId7"/>
    <p:sldId id="460" r:id="rId8"/>
    <p:sldId id="461" r:id="rId9"/>
    <p:sldId id="338" r:id="rId10"/>
    <p:sldId id="410" r:id="rId11"/>
    <p:sldId id="411" r:id="rId12"/>
    <p:sldId id="429" r:id="rId13"/>
    <p:sldId id="430" r:id="rId14"/>
    <p:sldId id="436" r:id="rId15"/>
    <p:sldId id="441" r:id="rId16"/>
    <p:sldId id="337" r:id="rId17"/>
    <p:sldId id="549" r:id="rId18"/>
    <p:sldId id="550" r:id="rId19"/>
    <p:sldId id="547" r:id="rId20"/>
    <p:sldId id="341" r:id="rId21"/>
    <p:sldId id="381" r:id="rId22"/>
    <p:sldId id="386" r:id="rId23"/>
    <p:sldId id="388" r:id="rId24"/>
    <p:sldId id="339" r:id="rId25"/>
    <p:sldId id="469" r:id="rId26"/>
    <p:sldId id="470" r:id="rId27"/>
    <p:sldId id="472" r:id="rId28"/>
    <p:sldId id="477" r:id="rId29"/>
    <p:sldId id="542" r:id="rId30"/>
    <p:sldId id="543" r:id="rId31"/>
    <p:sldId id="495" r:id="rId32"/>
    <p:sldId id="544" r:id="rId33"/>
    <p:sldId id="545" r:id="rId34"/>
    <p:sldId id="546" r:id="rId35"/>
    <p:sldId id="496" r:id="rId36"/>
    <p:sldId id="497" r:id="rId37"/>
    <p:sldId id="340" r:id="rId38"/>
    <p:sldId id="516" r:id="rId39"/>
    <p:sldId id="517" r:id="rId40"/>
    <p:sldId id="518" r:id="rId41"/>
    <p:sldId id="519" r:id="rId42"/>
    <p:sldId id="522" r:id="rId43"/>
    <p:sldId id="525" r:id="rId44"/>
    <p:sldId id="526" r:id="rId45"/>
    <p:sldId id="529" r:id="rId46"/>
    <p:sldId id="507" r:id="rId47"/>
    <p:sldId id="508" r:id="rId48"/>
    <p:sldId id="34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5095" autoAdjust="0"/>
  </p:normalViewPr>
  <p:slideViewPr>
    <p:cSldViewPr>
      <p:cViewPr>
        <p:scale>
          <a:sx n="110" d="100"/>
          <a:sy n="110" d="100"/>
        </p:scale>
        <p:origin x="-29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5B214-7E84-E041-810E-690EE0E3FE54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369F0-A039-A84E-A262-B49B891F09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084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69F0-A039-A84E-A262-B49B891F09F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971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716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6EBF74-A1D9-4AFB-9BFC-6D874B49DA50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EE34FBA-7317-44EF-93BE-38C51E77D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aicouncil.org.my/transformation-e-zine/friendship-group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microsoft.com/office/2007/relationships/hdphoto" Target="../media/hdphoto1.wd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057400"/>
            <a:ext cx="6705600" cy="1828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Zone 4 Report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December 2013 – June 2014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Sri Sathya Sai Countries of Zone 4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15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Unity Prayers by Friendship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14305" indent="-214305" defTabSz="299134">
              <a:spcBef>
                <a:spcPts val="1898"/>
              </a:spcBef>
            </a:pPr>
            <a:r>
              <a:rPr lang="en-US" sz="2400" dirty="0">
                <a:latin typeface="Avenir Light"/>
                <a:cs typeface="Avenir Light"/>
              </a:rPr>
              <a:t>Members of the </a:t>
            </a:r>
            <a:r>
              <a:rPr lang="en-US" sz="2400" dirty="0">
                <a:latin typeface="Avenir Light"/>
                <a:cs typeface="Avenir Light"/>
                <a:hlinkClick r:id="rId2"/>
              </a:rPr>
              <a:t>Friendship Group</a:t>
            </a:r>
            <a:r>
              <a:rPr lang="en-US" sz="2400" dirty="0">
                <a:latin typeface="Avenir Light"/>
                <a:cs typeface="Avenir Light"/>
              </a:rPr>
              <a:t> </a:t>
            </a:r>
            <a:r>
              <a:rPr lang="en-US" sz="2400" dirty="0" smtClean="0">
                <a:latin typeface="Avenir Light"/>
                <a:cs typeface="Avenir Light"/>
              </a:rPr>
              <a:t>visited </a:t>
            </a:r>
            <a:r>
              <a:rPr lang="en-US" sz="2400" dirty="0">
                <a:latin typeface="Avenir Light"/>
                <a:cs typeface="Avenir Light"/>
              </a:rPr>
              <a:t>the Sultan Zainal Abidin Mosque (Iron Mosque) in Putrajaya </a:t>
            </a:r>
            <a:r>
              <a:rPr lang="en-US" sz="2400" dirty="0" smtClean="0">
                <a:latin typeface="Avenir Light"/>
                <a:cs typeface="Avenir Light"/>
              </a:rPr>
              <a:t>for prayers and meetings</a:t>
            </a:r>
            <a:endParaRPr lang="en-US" sz="2400" dirty="0">
              <a:latin typeface="Avenir Light"/>
              <a:cs typeface="Avenir Light"/>
            </a:endParaRPr>
          </a:p>
          <a:p>
            <a:pPr marL="214305" indent="-214305" defTabSz="299134">
              <a:spcBef>
                <a:spcPts val="1898"/>
              </a:spcBef>
            </a:pPr>
            <a:r>
              <a:rPr lang="en-US" sz="2400" dirty="0" smtClean="0">
                <a:latin typeface="Avenir Light"/>
                <a:cs typeface="Avenir Light"/>
              </a:rPr>
              <a:t>A special prayer dedicated to the family and crew members of missing Flight MH370</a:t>
            </a:r>
          </a:p>
          <a:p>
            <a:pPr marL="214305" indent="-214305" defTabSz="299134">
              <a:spcBef>
                <a:spcPts val="1898"/>
              </a:spcBef>
            </a:pPr>
            <a:r>
              <a:rPr lang="en-US" sz="2400" dirty="0" smtClean="0">
                <a:latin typeface="Avenir Light"/>
                <a:cs typeface="Avenir Light"/>
              </a:rPr>
              <a:t>First visit to a mosque by the Sai Group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8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Dato' Jega\Downloads\IMG-20140319-WA000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6846" cy="465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71600" y="5835134"/>
            <a:ext cx="655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FGIS Leaders inside the Iron Mosque, Putrajaya</a:t>
            </a:r>
            <a:endParaRPr lang="en-US" sz="20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Prayer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2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Mahasamadhi Seva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venir Light"/>
                <a:cs typeface="Avenir Light"/>
              </a:rPr>
              <a:t>National </a:t>
            </a:r>
            <a:r>
              <a:rPr lang="en-US" sz="2400" dirty="0" err="1" smtClean="0">
                <a:latin typeface="Avenir Light"/>
                <a:cs typeface="Avenir Light"/>
              </a:rPr>
              <a:t>seva</a:t>
            </a:r>
            <a:r>
              <a:rPr lang="en-US" sz="2400" dirty="0" smtClean="0">
                <a:latin typeface="Avenir Light"/>
                <a:cs typeface="Avenir Light"/>
              </a:rPr>
              <a:t> on 24</a:t>
            </a:r>
            <a:r>
              <a:rPr lang="en-US" sz="2400" baseline="30000" dirty="0" smtClean="0">
                <a:latin typeface="Avenir Light"/>
                <a:cs typeface="Avenir Light"/>
              </a:rPr>
              <a:t>th</a:t>
            </a:r>
            <a:r>
              <a:rPr lang="en-US" sz="2400" dirty="0" smtClean="0">
                <a:latin typeface="Avenir Light"/>
                <a:cs typeface="Avenir Light"/>
              </a:rPr>
              <a:t> of April 2014</a:t>
            </a:r>
            <a:endParaRPr lang="en-GB" sz="2400" dirty="0">
              <a:latin typeface="Avenir Light"/>
              <a:cs typeface="Avenir Light"/>
            </a:endParaRPr>
          </a:p>
          <a:p>
            <a:r>
              <a:rPr lang="en-GB" sz="2400" dirty="0" smtClean="0">
                <a:latin typeface="Avenir Light"/>
                <a:cs typeface="Avenir Light"/>
              </a:rPr>
              <a:t>Total of 1,500 </a:t>
            </a:r>
            <a:r>
              <a:rPr lang="en-GB" sz="2400" dirty="0">
                <a:latin typeface="Avenir Light"/>
                <a:cs typeface="Avenir Light"/>
              </a:rPr>
              <a:t>people were served </a:t>
            </a:r>
            <a:r>
              <a:rPr lang="en-GB" sz="2400" dirty="0" smtClean="0">
                <a:latin typeface="Avenir Light"/>
                <a:cs typeface="Avenir Light"/>
              </a:rPr>
              <a:t>lunch </a:t>
            </a:r>
          </a:p>
          <a:p>
            <a:r>
              <a:rPr lang="en-GB" sz="2400" dirty="0" smtClean="0">
                <a:latin typeface="Avenir Light"/>
                <a:cs typeface="Avenir Light"/>
              </a:rPr>
              <a:t>Community Adoption Program was </a:t>
            </a:r>
            <a:r>
              <a:rPr lang="en-GB" sz="2400" dirty="0">
                <a:latin typeface="Avenir Light"/>
                <a:cs typeface="Avenir Light"/>
              </a:rPr>
              <a:t>launched </a:t>
            </a:r>
            <a:r>
              <a:rPr lang="en-GB" sz="2400" dirty="0" smtClean="0">
                <a:latin typeface="Avenir Light"/>
                <a:cs typeface="Avenir Light"/>
              </a:rPr>
              <a:t>in </a:t>
            </a:r>
            <a:r>
              <a:rPr lang="en-GB" sz="2400" dirty="0" err="1">
                <a:latin typeface="Avenir Light"/>
                <a:cs typeface="Avenir Light"/>
              </a:rPr>
              <a:t>Lereh</a:t>
            </a:r>
            <a:r>
              <a:rPr lang="en-GB" sz="2400" dirty="0">
                <a:latin typeface="Avenir Light"/>
                <a:cs typeface="Avenir Light"/>
              </a:rPr>
              <a:t>, </a:t>
            </a:r>
            <a:r>
              <a:rPr lang="en-GB" sz="2400" dirty="0" smtClean="0">
                <a:latin typeface="Avenir Light"/>
                <a:cs typeface="Avenir Light"/>
              </a:rPr>
              <a:t>Melaka</a:t>
            </a:r>
            <a:r>
              <a:rPr lang="en-GB" sz="2400" dirty="0">
                <a:latin typeface="Avenir Light"/>
                <a:cs typeface="Avenir Light"/>
              </a:rPr>
              <a:t> </a:t>
            </a:r>
            <a:r>
              <a:rPr lang="en-GB" sz="2400" dirty="0" smtClean="0">
                <a:latin typeface="Avenir Light"/>
                <a:cs typeface="Avenir Light"/>
              </a:rPr>
              <a:t>+ Parents Appreciation Day</a:t>
            </a:r>
            <a:endParaRPr lang="en-US" sz="2400" dirty="0">
              <a:latin typeface="Avenir Light"/>
              <a:cs typeface="Avenir Light"/>
            </a:endParaRPr>
          </a:p>
          <a:p>
            <a:r>
              <a:rPr lang="en-GB" sz="2400" dirty="0">
                <a:latin typeface="Avenir Light"/>
                <a:cs typeface="Avenir Light"/>
              </a:rPr>
              <a:t>Medical </a:t>
            </a:r>
            <a:r>
              <a:rPr lang="en-GB" sz="2400" dirty="0" smtClean="0">
                <a:latin typeface="Avenir Light"/>
                <a:cs typeface="Avenir Light"/>
              </a:rPr>
              <a:t>screening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22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3400" y="2000250"/>
            <a:ext cx="3886201" cy="29146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49800" y="2000250"/>
            <a:ext cx="393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105400"/>
            <a:ext cx="815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Food Program carried out by </a:t>
            </a:r>
            <a:r>
              <a:rPr lang="en-US" sz="2100" dirty="0" err="1" smtClean="0"/>
              <a:t>centres</a:t>
            </a:r>
            <a:r>
              <a:rPr lang="en-US" sz="2100" dirty="0" smtClean="0"/>
              <a:t> in Kuala Lumpur/Selangor</a:t>
            </a:r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Narayana Seva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235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20594" t="18481" r="20961" b="17823"/>
          <a:stretch/>
        </p:blipFill>
        <p:spPr bwMode="auto">
          <a:xfrm>
            <a:off x="533400" y="1600200"/>
            <a:ext cx="8148448" cy="495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5715000"/>
            <a:ext cx="8153400" cy="830997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MY" sz="2400" dirty="0"/>
              <a:t>Parents Appreciation Day (PAD) organised at </a:t>
            </a:r>
            <a:r>
              <a:rPr lang="en-MY" sz="2400" dirty="0" err="1"/>
              <a:t>Rumah</a:t>
            </a:r>
            <a:r>
              <a:rPr lang="en-MY" sz="2400" dirty="0"/>
              <a:t> </a:t>
            </a:r>
            <a:r>
              <a:rPr lang="en-MY" sz="2400" dirty="0" err="1"/>
              <a:t>Pangsa</a:t>
            </a:r>
            <a:r>
              <a:rPr lang="en-MY" sz="2400" dirty="0"/>
              <a:t> </a:t>
            </a:r>
            <a:r>
              <a:rPr lang="en-MY" sz="2400" dirty="0" err="1"/>
              <a:t>Lereh</a:t>
            </a:r>
            <a:r>
              <a:rPr lang="en-MY" sz="2400" dirty="0"/>
              <a:t>, Melaka.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Parents Appreciation Day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7728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3401" y="1676400"/>
            <a:ext cx="3719820" cy="4876800"/>
          </a:xfrm>
        </p:spPr>
      </p:pic>
      <p:sp>
        <p:nvSpPr>
          <p:cNvPr id="6" name="TextBox 5"/>
          <p:cNvSpPr txBox="1"/>
          <p:nvPr/>
        </p:nvSpPr>
        <p:spPr>
          <a:xfrm>
            <a:off x="4513692" y="2276872"/>
            <a:ext cx="4495800" cy="285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>
                <a:latin typeface="Avenir Light"/>
                <a:cs typeface="Avenir Light"/>
              </a:rPr>
              <a:t>19 – 21 June </a:t>
            </a:r>
            <a:r>
              <a:rPr lang="en-US" sz="2400" dirty="0" smtClean="0">
                <a:latin typeface="Avenir Light"/>
                <a:cs typeface="Avenir Light"/>
              </a:rPr>
              <a:t>2014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>
                <a:latin typeface="Avenir Light"/>
                <a:cs typeface="Avenir Light"/>
              </a:rPr>
              <a:t>Held at the Faculty of Education, University Malaya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>
                <a:latin typeface="Avenir Light"/>
                <a:cs typeface="Avenir Light"/>
              </a:rPr>
              <a:t>Theme was “Education to Educare - Value based education in the new millennium”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Educare Conference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91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5195"/>
            <a:ext cx="9150926" cy="6863195"/>
          </a:xfr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153400" cy="20574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Singapore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12" descr="http://www.enchantedlearning.com/asia/singapore/flag/Flagbig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075" b="10848"/>
          <a:stretch/>
        </p:blipFill>
        <p:spPr bwMode="auto">
          <a:xfrm>
            <a:off x="228600" y="5562600"/>
            <a:ext cx="1676400" cy="107383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1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Mahasamadhi Seva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8848" cy="297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Light"/>
                <a:cs typeface="Avenir Light"/>
              </a:rPr>
              <a:t>Distribution </a:t>
            </a:r>
            <a:r>
              <a:rPr lang="en-US" sz="2400" dirty="0">
                <a:latin typeface="Avenir Light"/>
                <a:cs typeface="Avenir Light"/>
              </a:rPr>
              <a:t>of food for 400 </a:t>
            </a:r>
            <a:r>
              <a:rPr lang="en-US" sz="2400" dirty="0" smtClean="0">
                <a:latin typeface="Avenir Light"/>
                <a:cs typeface="Avenir Light"/>
              </a:rPr>
              <a:t>migrant workers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Senior citizens dinner and entertainment for </a:t>
            </a:r>
            <a:r>
              <a:rPr lang="en-US" sz="2400" dirty="0">
                <a:latin typeface="Avenir Light"/>
                <a:cs typeface="Avenir Light"/>
              </a:rPr>
              <a:t>150 </a:t>
            </a:r>
            <a:r>
              <a:rPr lang="en-US" sz="2400" dirty="0" smtClean="0">
                <a:latin typeface="Avenir Light"/>
                <a:cs typeface="Avenir Light"/>
              </a:rPr>
              <a:t>seniors </a:t>
            </a:r>
            <a:r>
              <a:rPr lang="en-US" sz="2400" dirty="0">
                <a:latin typeface="Avenir Light"/>
                <a:cs typeface="Avenir Light"/>
              </a:rPr>
              <a:t>by Sai Kindergarten </a:t>
            </a:r>
            <a:r>
              <a:rPr lang="en-US" sz="2400" dirty="0" smtClean="0">
                <a:latin typeface="Avenir Light"/>
                <a:cs typeface="Avenir Light"/>
              </a:rPr>
              <a:t>children</a:t>
            </a:r>
            <a:endParaRPr lang="en-US" sz="2400" dirty="0">
              <a:latin typeface="Avenir Light"/>
              <a:cs typeface="Avenir Light"/>
            </a:endParaRPr>
          </a:p>
          <a:p>
            <a:r>
              <a:rPr lang="en-US" sz="2400" dirty="0">
                <a:latin typeface="Avenir Light"/>
                <a:cs typeface="Avenir Light"/>
              </a:rPr>
              <a:t>Food packing and distribution for 500 inmates at Institute of Mental Health</a:t>
            </a:r>
          </a:p>
          <a:p>
            <a:r>
              <a:rPr lang="en-US" sz="2400" dirty="0">
                <a:latin typeface="Avenir Light"/>
                <a:cs typeface="Avenir Light"/>
              </a:rPr>
              <a:t>Study circle, video screening of Swami and live video talk by Bro </a:t>
            </a:r>
            <a:r>
              <a:rPr lang="en-US" sz="2400" dirty="0" err="1">
                <a:latin typeface="Avenir Light"/>
                <a:cs typeface="Avenir Light"/>
              </a:rPr>
              <a:t>Satyajit</a:t>
            </a:r>
            <a:r>
              <a:rPr lang="en-US" sz="2400" dirty="0">
                <a:latin typeface="Avenir Light"/>
                <a:cs typeface="Avenir Light"/>
              </a:rPr>
              <a:t> </a:t>
            </a:r>
            <a:r>
              <a:rPr lang="en-US" sz="2400" dirty="0" smtClean="0">
                <a:latin typeface="Avenir Light"/>
                <a:cs typeface="Avenir Light"/>
              </a:rPr>
              <a:t>from India</a:t>
            </a:r>
            <a:endParaRPr lang="en-US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6811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Willing Hearts Seva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sz="3200" dirty="0">
                <a:latin typeface="Avenir Light"/>
                <a:cs typeface="Avenir Light"/>
              </a:rPr>
              <a:t>The Willing Hearts Project is </a:t>
            </a:r>
            <a:r>
              <a:rPr lang="en-GB" sz="3200" dirty="0" smtClean="0">
                <a:latin typeface="Avenir Light"/>
                <a:cs typeface="Avenir Light"/>
              </a:rPr>
              <a:t>a </a:t>
            </a:r>
            <a:r>
              <a:rPr lang="en-GB" sz="3200" dirty="0">
                <a:latin typeface="Avenir Light"/>
                <a:cs typeface="Avenir Light"/>
              </a:rPr>
              <a:t>Soup Kitchen </a:t>
            </a:r>
            <a:r>
              <a:rPr lang="en-GB" sz="3200" dirty="0" smtClean="0">
                <a:latin typeface="Avenir Light"/>
                <a:cs typeface="Avenir Light"/>
              </a:rPr>
              <a:t>to </a:t>
            </a:r>
            <a:r>
              <a:rPr lang="en-GB" sz="3200" dirty="0">
                <a:latin typeface="Avenir Light"/>
                <a:cs typeface="Avenir Light"/>
              </a:rPr>
              <a:t>serve needy families in </a:t>
            </a:r>
            <a:r>
              <a:rPr lang="en-GB" sz="3200" dirty="0" smtClean="0">
                <a:latin typeface="Avenir Light"/>
                <a:cs typeface="Avenir Light"/>
              </a:rPr>
              <a:t>Singapore</a:t>
            </a:r>
            <a:endParaRPr lang="en-GB" sz="3200" dirty="0">
              <a:latin typeface="Avenir Light"/>
              <a:cs typeface="Avenir Light"/>
            </a:endParaRPr>
          </a:p>
          <a:p>
            <a:pPr>
              <a:spcAft>
                <a:spcPts val="1200"/>
              </a:spcAft>
            </a:pPr>
            <a:r>
              <a:rPr lang="en-GB" sz="3200" dirty="0" smtClean="0">
                <a:latin typeface="Avenir Light"/>
                <a:cs typeface="Avenir Light"/>
              </a:rPr>
              <a:t>Volunteers help in </a:t>
            </a:r>
            <a:r>
              <a:rPr lang="en-GB" sz="3200" dirty="0">
                <a:latin typeface="Avenir Light"/>
                <a:cs typeface="Avenir Light"/>
              </a:rPr>
              <a:t>preparing, packing and delivering </a:t>
            </a:r>
            <a:r>
              <a:rPr lang="en-GB" sz="3200" dirty="0" smtClean="0">
                <a:latin typeface="Avenir Light"/>
                <a:cs typeface="Avenir Light"/>
              </a:rPr>
              <a:t>food across the island</a:t>
            </a:r>
            <a:endParaRPr lang="en-GB" sz="3200" dirty="0">
              <a:latin typeface="Avenir Light"/>
              <a:cs typeface="Avenir Light"/>
            </a:endParaRPr>
          </a:p>
          <a:p>
            <a:pPr>
              <a:spcAft>
                <a:spcPts val="1200"/>
              </a:spcAft>
            </a:pPr>
            <a:r>
              <a:rPr lang="en-GB" sz="3200" dirty="0">
                <a:latin typeface="Avenir Light"/>
                <a:cs typeface="Avenir Light"/>
              </a:rPr>
              <a:t>The Sai Youth Wing sevadals have joined in to help </a:t>
            </a:r>
            <a:r>
              <a:rPr lang="en-GB" sz="3200" dirty="0" smtClean="0">
                <a:latin typeface="Avenir Light"/>
                <a:cs typeface="Avenir Light"/>
              </a:rPr>
              <a:t>every fortnight</a:t>
            </a:r>
            <a:endParaRPr lang="en-US" sz="3200" dirty="0">
              <a:latin typeface="Avenir Light"/>
              <a:cs typeface="Avenir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42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304800"/>
            <a:ext cx="10693400" cy="756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 smtClean="0">
                <a:solidFill>
                  <a:schemeClr val="tx1"/>
                </a:solidFill>
              </a:rPr>
              <a:t>Indonesia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62800" y="5514358"/>
            <a:ext cx="1780456" cy="11720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80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153400" cy="1828800"/>
          </a:xfrm>
          <a:noFill/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Thailand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encrypted-tbn0.gstatic.com/images?q=tbn:ANd9GcTftNdTKSve142Pjo5Fg7LyC8f4EDJ1sQ6UTHyVAB7jr6vS-L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5638800"/>
            <a:ext cx="1745673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09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8848" cy="4495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Light"/>
                <a:cs typeface="Avenir Light"/>
              </a:rPr>
              <a:t>Seva in the </a:t>
            </a:r>
            <a:r>
              <a:rPr lang="en-US" sz="2400" dirty="0" err="1" smtClean="0">
                <a:latin typeface="Avenir Light"/>
                <a:cs typeface="Avenir Light"/>
              </a:rPr>
              <a:t>Zarurat</a:t>
            </a:r>
            <a:r>
              <a:rPr lang="en-US" sz="2400" dirty="0" smtClean="0">
                <a:latin typeface="Avenir Light"/>
                <a:cs typeface="Avenir Light"/>
              </a:rPr>
              <a:t> Community by devotees from </a:t>
            </a:r>
            <a:r>
              <a:rPr lang="en-US" sz="2400" dirty="0" err="1" smtClean="0">
                <a:latin typeface="Avenir Light"/>
                <a:cs typeface="Avenir Light"/>
              </a:rPr>
              <a:t>Rajdamneon</a:t>
            </a:r>
            <a:r>
              <a:rPr lang="en-US" sz="2400" dirty="0" smtClean="0">
                <a:latin typeface="Avenir Light"/>
                <a:cs typeface="Avenir Light"/>
              </a:rPr>
              <a:t> &amp; Sai Prasanthi Center in Bangkok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Provided rice and snacks for 300 families which included over 100 children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886199" cy="291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 smtClean="0"/>
              <a:t>Narayana Seva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90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Christmas with Good Shepherd Sisters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48000"/>
            <a:ext cx="434516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434340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676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spcBef>
                <a:spcPts val="700"/>
              </a:spcBef>
              <a:spcAft>
                <a:spcPts val="1200"/>
              </a:spcAft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>
                <a:latin typeface="Avenir Light"/>
                <a:cs typeface="Avenir Light"/>
              </a:rPr>
              <a:t>Special </a:t>
            </a:r>
            <a:r>
              <a:rPr lang="en-US" sz="2400" dirty="0" err="1">
                <a:latin typeface="Avenir Light"/>
                <a:cs typeface="Avenir Light"/>
              </a:rPr>
              <a:t>bhajans</a:t>
            </a:r>
            <a:r>
              <a:rPr lang="en-US" sz="2400" dirty="0">
                <a:latin typeface="Avenir Light"/>
                <a:cs typeface="Avenir Light"/>
              </a:rPr>
              <a:t> were held at the chapel, served dinner to 100 inmates</a:t>
            </a:r>
            <a:endParaRPr lang="en-IN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53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Mahasamadhi Seva</a:t>
            </a:r>
            <a:endParaRPr lang="en-IN" dirty="0"/>
          </a:p>
        </p:txBody>
      </p:sp>
      <p:pic>
        <p:nvPicPr>
          <p:cNvPr id="3076" name="Picture 4" descr="C:\Users\acer\AppData\Local\Temp\Rar$DI10.870\chiangmai center serving 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cer\AppData\Local\Temp\Rar$DI14.689\chiangmai center s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208585" cy="315643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752600"/>
          </a:xfrm>
        </p:spPr>
        <p:txBody>
          <a:bodyPr>
            <a:normAutofit/>
          </a:bodyPr>
          <a:lstStyle/>
          <a:p>
            <a:r>
              <a:rPr lang="en-IN" sz="2400" dirty="0" smtClean="0">
                <a:latin typeface="Avenir Light"/>
                <a:cs typeface="Avenir Light"/>
              </a:rPr>
              <a:t>Devotees from Chiangmai </a:t>
            </a:r>
            <a:r>
              <a:rPr lang="en-IN" sz="2400" dirty="0">
                <a:latin typeface="Avenir Light"/>
                <a:cs typeface="Avenir Light"/>
              </a:rPr>
              <a:t>served food and necessities to 13 children and 25 </a:t>
            </a:r>
            <a:r>
              <a:rPr lang="en-IN" sz="2400" dirty="0" smtClean="0">
                <a:latin typeface="Avenir Light"/>
                <a:cs typeface="Avenir Light"/>
              </a:rPr>
              <a:t>adults in an orphanage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29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solidFill>
                  <a:schemeClr val="bg1"/>
                </a:solidFill>
              </a:rPr>
              <a:t>Nepal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70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Bhajans </a:t>
            </a:r>
          </a:p>
        </p:txBody>
      </p:sp>
      <p:pic>
        <p:nvPicPr>
          <p:cNvPr id="4098" name="Picture 2" descr="https://scontent-b-vie.xx.fbcdn.net/hphotos-xap1/t1.0-9/10151857_614216515334457_851132489300690340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124200"/>
            <a:ext cx="4926722" cy="3527778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700808"/>
            <a:ext cx="8153400" cy="1423392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dirty="0" smtClean="0">
                <a:latin typeface="Avenir Light"/>
                <a:cs typeface="Avenir Light"/>
              </a:rPr>
              <a:t>Nearly 6,000 people participated in Rama Navami celebrations – 69 locations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59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Meetings and Exhibition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100811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Light"/>
                <a:cs typeface="Avenir Light"/>
              </a:rPr>
              <a:t>Nearly 1,400 people attended 9 meetings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26626" name="Picture 2" descr="https://fbcdn-sphotos-a-a.akamaihd.net/hphotos-ak-xpa1/t1.0-9/10157400_448871391924719_197874169335927501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971800"/>
            <a:ext cx="6019800" cy="3636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81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s://scontent-a-fra.xx.fbcdn.net/hphotos-xfp1/t1.0-9/10444630_655944267821040_36836108346040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4070074" cy="2971800"/>
          </a:xfrm>
          <a:prstGeom prst="rect">
            <a:avLst/>
          </a:prstGeom>
          <a:noFill/>
        </p:spPr>
      </p:pic>
      <p:pic>
        <p:nvPicPr>
          <p:cNvPr id="37896" name="Picture 8" descr="https://fbcdn-sphotos-b-a.akamaihd.net/hphotos-ak-xpa1/t1.0-9/10351959_655944004487733_732520228840636006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4117975" cy="2971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3048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Avenir Next Regular"/>
                <a:ea typeface="+mj-ea"/>
                <a:cs typeface="Avenir Next Regular"/>
              </a:rPr>
              <a:t>Community </a:t>
            </a:r>
            <a:r>
              <a:rPr lang="en-US" sz="4000" dirty="0">
                <a:solidFill>
                  <a:schemeClr val="tx2"/>
                </a:solidFill>
                <a:latin typeface="Avenir Next Regular"/>
                <a:ea typeface="+mj-ea"/>
                <a:cs typeface="Avenir Next Regular"/>
              </a:rPr>
              <a:t>Drinking Water Project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676400"/>
            <a:ext cx="8382000" cy="15240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venir Light"/>
                <a:cs typeface="Avenir Light"/>
              </a:rPr>
              <a:t>Constructed in </a:t>
            </a:r>
            <a:r>
              <a:rPr lang="en-US" sz="2400" dirty="0" err="1">
                <a:latin typeface="Avenir Light"/>
                <a:cs typeface="Avenir Light"/>
              </a:rPr>
              <a:t>Iraunter</a:t>
            </a:r>
            <a:r>
              <a:rPr lang="en-US" sz="2400" dirty="0">
                <a:latin typeface="Avenir Light"/>
                <a:cs typeface="Avenir Light"/>
              </a:rPr>
              <a:t> in Eastern Nepal, serving 335 families, inaugurated on 7 June 2014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12,000 m </a:t>
            </a:r>
            <a:r>
              <a:rPr lang="en-US" sz="2400" dirty="0">
                <a:latin typeface="Avenir Light"/>
                <a:cs typeface="Avenir Light"/>
              </a:rPr>
              <a:t>of pipes built </a:t>
            </a:r>
            <a:r>
              <a:rPr lang="en-US" sz="2400" dirty="0" smtClean="0">
                <a:latin typeface="Avenir Light"/>
                <a:cs typeface="Avenir Light"/>
              </a:rPr>
              <a:t>using1,214 man-days</a:t>
            </a:r>
            <a:endParaRPr lang="en-US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53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5160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Medical &amp; Eye Camps </a:t>
            </a:r>
          </a:p>
        </p:txBody>
      </p:sp>
      <p:pic>
        <p:nvPicPr>
          <p:cNvPr id="19460" name="Picture 4" descr="https://fbcdn-sphotos-c-a.akamaihd.net/hphotos-ak-xpa1/t1.0-9/10154112_651043761599726_444149506970903142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301543"/>
            <a:ext cx="3200400" cy="2404057"/>
          </a:xfrm>
          <a:prstGeom prst="rect">
            <a:avLst/>
          </a:prstGeom>
          <a:noFill/>
        </p:spPr>
      </p:pic>
      <p:pic>
        <p:nvPicPr>
          <p:cNvPr id="19462" name="Picture 6" descr="https://fbcdn-sphotos-f-a.akamaihd.net/hphotos-ak-xfp1/t1.0-9/10172787_651043328266436_10226603436316696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293641"/>
            <a:ext cx="3429000" cy="2411959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76400"/>
            <a:ext cx="8382000" cy="196862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Light"/>
                <a:cs typeface="Avenir Light"/>
              </a:rPr>
              <a:t>Over 5,500 patients seen by 24 doctors and 37 nurses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Over 500 ladies seen at Special Medical camp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37 Blind children seen at Special Eye camp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Special 6 day homeopathic camp for 150 patients</a:t>
            </a:r>
            <a:endParaRPr lang="en-US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19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7953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Bagmati</a:t>
            </a: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River Cleaning Campaign</a:t>
            </a:r>
            <a:endParaRPr 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76400"/>
            <a:ext cx="8382000" cy="15240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Light"/>
                <a:cs typeface="Avenir Light"/>
              </a:rPr>
              <a:t>Project was initiated by the Chief Secretary of the Government of Nepal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Involved 100 volunteers from the Nepalese Sai Organization 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6" name="Picture 4" descr="https://fbcdn-sphotos-a-a.akamaihd.net/hphotos-ak-xaf1/t1.0-9/1798559_603299423085525_89652785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3581400"/>
            <a:ext cx="3733800" cy="2996175"/>
          </a:xfrm>
          <a:prstGeom prst="rect">
            <a:avLst/>
          </a:prstGeom>
          <a:noFill/>
        </p:spPr>
      </p:pic>
      <p:pic>
        <p:nvPicPr>
          <p:cNvPr id="7" name="Picture 8" descr="https://fbcdn-sphotos-a-a.akamaihd.net/hphotos-ak-xaf1/t1.0-9/1888481_603461496402651_123088176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3581400"/>
            <a:ext cx="4070777" cy="2948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56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National Sai &amp; Youth Convention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90866" indent="-190866" defTabSz="266765">
              <a:spcBef>
                <a:spcPts val="1687"/>
              </a:spcBef>
            </a:pPr>
            <a:r>
              <a:rPr lang="en-US" sz="2400" dirty="0" smtClean="0">
                <a:latin typeface="Avenir Light"/>
                <a:cs typeface="Avenir Light"/>
              </a:rPr>
              <a:t>Denpasar, Bali </a:t>
            </a:r>
            <a:r>
              <a:rPr lang="en-US" sz="2400" dirty="0">
                <a:latin typeface="Avenir Light"/>
                <a:cs typeface="Avenir Light"/>
              </a:rPr>
              <a:t>(6th - 8th December 2013</a:t>
            </a:r>
            <a:r>
              <a:rPr lang="en-US" sz="2400" dirty="0" smtClean="0">
                <a:latin typeface="Avenir Light"/>
                <a:cs typeface="Avenir Light"/>
              </a:rPr>
              <a:t>)</a:t>
            </a:r>
            <a:endParaRPr lang="en-US" sz="2400" dirty="0">
              <a:latin typeface="Avenir Light"/>
              <a:cs typeface="Avenir Light"/>
            </a:endParaRPr>
          </a:p>
          <a:p>
            <a:pPr marL="190866" indent="-190866" defTabSz="266765">
              <a:spcBef>
                <a:spcPts val="1687"/>
              </a:spcBef>
            </a:pPr>
            <a:r>
              <a:rPr lang="en-US" sz="2400" dirty="0" smtClean="0">
                <a:latin typeface="Avenir Light"/>
                <a:cs typeface="Avenir Light"/>
              </a:rPr>
              <a:t>Prof</a:t>
            </a:r>
            <a:r>
              <a:rPr lang="en-US" sz="2400" dirty="0">
                <a:latin typeface="Avenir Light"/>
                <a:cs typeface="Avenir Light"/>
              </a:rPr>
              <a:t>. R. Gangadhara Sastry and Prof. Rajeshwari C Patel </a:t>
            </a:r>
            <a:r>
              <a:rPr lang="en-US" sz="2400" dirty="0" smtClean="0">
                <a:latin typeface="Avenir Light"/>
                <a:cs typeface="Avenir Light"/>
              </a:rPr>
              <a:t>from </a:t>
            </a:r>
            <a:r>
              <a:rPr lang="en-US" sz="2400" dirty="0">
                <a:latin typeface="Avenir Light"/>
                <a:cs typeface="Avenir Light"/>
              </a:rPr>
              <a:t>Sri Sathya Sai Institute of Higher Learning, Prasanthi </a:t>
            </a:r>
            <a:r>
              <a:rPr lang="en-US" sz="2400" dirty="0" smtClean="0">
                <a:latin typeface="Avenir Light"/>
                <a:cs typeface="Avenir Light"/>
              </a:rPr>
              <a:t>Nilayam</a:t>
            </a:r>
            <a:r>
              <a:rPr lang="en-US" sz="2400" dirty="0">
                <a:latin typeface="Avenir Light"/>
                <a:cs typeface="Avenir Light"/>
              </a:rPr>
              <a:t> </a:t>
            </a:r>
            <a:r>
              <a:rPr lang="en-US" sz="2400" dirty="0" smtClean="0">
                <a:latin typeface="Avenir Light"/>
                <a:cs typeface="Avenir Light"/>
              </a:rPr>
              <a:t>&amp; Ananthapur 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5" name="Picture 2" descr="SAI YOUTH CONVENTION 2013 - COLLAGE-small-enhanced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5334000" cy="304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4451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137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Sri Sathya Sai Scholarship Program</a:t>
            </a:r>
            <a:endParaRPr 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76400"/>
            <a:ext cx="8382000" cy="15240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venir Light"/>
                <a:cs typeface="Avenir Light"/>
              </a:rPr>
              <a:t>School uniforms, stationaries &amp; school bags distributed to over 4,100 underprivileged children  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9" name="Picture 5" descr="D:\Jyoti_Document\Downloads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90800"/>
            <a:ext cx="6172200" cy="3950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0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 smtClean="0">
                <a:solidFill>
                  <a:schemeClr val="tx1"/>
                </a:solidFill>
              </a:rPr>
              <a:t>Laos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62800" y="5514358"/>
            <a:ext cx="1780456" cy="11720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5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Education Programme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886200" cy="4572000"/>
          </a:xfrm>
        </p:spPr>
        <p:txBody>
          <a:bodyPr>
            <a:normAutofit/>
          </a:bodyPr>
          <a:lstStyle/>
          <a:p>
            <a:r>
              <a:rPr lang="en-US" dirty="0"/>
              <a:t>Daily SSEHV classes</a:t>
            </a:r>
          </a:p>
          <a:p>
            <a:r>
              <a:rPr lang="en-US" dirty="0"/>
              <a:t>250 children and young adults divided into 8 classes</a:t>
            </a:r>
            <a:endParaRPr lang="en-US" dirty="0" smtClean="0"/>
          </a:p>
          <a:p>
            <a:r>
              <a:rPr lang="en-US" dirty="0" smtClean="0"/>
              <a:t>W</a:t>
            </a:r>
            <a:r>
              <a:rPr lang="en-US" dirty="0" smtClean="0"/>
              <a:t>on </a:t>
            </a:r>
            <a:r>
              <a:rPr lang="en-US" dirty="0"/>
              <a:t>several government recognitions and awards</a:t>
            </a:r>
          </a:p>
          <a:p>
            <a:pPr>
              <a:buFont typeface="Wingdings" pitchFamily="-106" charset="2"/>
              <a:buNone/>
            </a:pPr>
            <a:r>
              <a:rPr lang="en-US" sz="1600" b="1" dirty="0"/>
              <a:t>(Photo: Some of the children during New Year Celebration 2014)</a:t>
            </a:r>
          </a:p>
        </p:txBody>
      </p:sp>
      <p:pic>
        <p:nvPicPr>
          <p:cNvPr id="614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Sathya Sai School in Laos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38862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Blessed  by Swami on Guru </a:t>
            </a:r>
            <a:r>
              <a:rPr lang="en-US" dirty="0" err="1"/>
              <a:t>Poornima</a:t>
            </a:r>
            <a:r>
              <a:rPr lang="en-US" dirty="0"/>
              <a:t> Day on 2010</a:t>
            </a:r>
          </a:p>
          <a:p>
            <a:r>
              <a:rPr lang="en-US" dirty="0"/>
              <a:t>Permission granted by the Government on November 2013</a:t>
            </a:r>
          </a:p>
          <a:p>
            <a:r>
              <a:rPr lang="en-US" dirty="0"/>
              <a:t>Ground breaking ceremony on November 23, 2013</a:t>
            </a:r>
          </a:p>
          <a:p>
            <a:pPr>
              <a:buFont typeface="Wingdings" pitchFamily="-106" charset="2"/>
              <a:buNone/>
            </a:pPr>
            <a:endParaRPr lang="en-US" dirty="0"/>
          </a:p>
          <a:p>
            <a:pPr>
              <a:buFont typeface="Wingdings" pitchFamily="-106" charset="2"/>
              <a:buNone/>
            </a:pPr>
            <a:r>
              <a:rPr lang="en-US" sz="1800" b="1" dirty="0"/>
              <a:t>(Photo: Ground breaking ceremony: 23 Nov 2013)</a:t>
            </a: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259013"/>
            <a:ext cx="4038600" cy="2693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Photo of on-going school construction</a:t>
            </a:r>
            <a:endParaRPr lang="en-US"/>
          </a:p>
        </p:txBody>
      </p:sp>
      <p:pic>
        <p:nvPicPr>
          <p:cNvPr id="14339" name="Picture 3" descr="D:\Vilaysouk\Pictures\Picture's Sai School\School n Saieesha\SAM_38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133600"/>
            <a:ext cx="4329113" cy="3246438"/>
          </a:xfrm>
          <a:noFill/>
        </p:spPr>
      </p:pic>
      <p:pic>
        <p:nvPicPr>
          <p:cNvPr id="14340" name="Picture 4" descr="D:\Vilaysouk\Pictures\Picture's Sai School\School n Saieesha\SAM_3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133600"/>
            <a:ext cx="4329113" cy="3246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590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Cambodia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33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077200" cy="11430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CAMBODIA SAI </a:t>
            </a:r>
            <a:r>
              <a:rPr lang="en-US" dirty="0" smtClean="0"/>
              <a:t>CENTER</a:t>
            </a:r>
            <a:endParaRPr lang="en-US" dirty="0"/>
          </a:p>
        </p:txBody>
      </p:sp>
      <p:pic>
        <p:nvPicPr>
          <p:cNvPr id="17412" name="Picture 6" descr="C:\Users\Rajiv\Desktop\sai pic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362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2948796" y="1715132"/>
            <a:ext cx="5943600" cy="325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•"/>
            </a:pPr>
            <a:endParaRPr lang="en-US" sz="2400" dirty="0">
              <a:latin typeface="Avenir Light"/>
              <a:cs typeface="Avenir Light"/>
            </a:endParaRPr>
          </a:p>
          <a:p>
            <a:pPr marL="320040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US" sz="2400" dirty="0">
              <a:latin typeface="Avenir Light"/>
              <a:cs typeface="Avenir Light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>
                <a:latin typeface="Avenir Light"/>
                <a:cs typeface="Avenir Light"/>
              </a:rPr>
              <a:t>Distribution of stationaries and books to orphans in Phnom </a:t>
            </a:r>
            <a:r>
              <a:rPr lang="en-US" sz="2400" dirty="0" smtClean="0">
                <a:latin typeface="Avenir Light"/>
                <a:cs typeface="Avenir Light"/>
              </a:rPr>
              <a:t>Penh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>
                <a:latin typeface="Avenir Light"/>
                <a:cs typeface="Avenir Light"/>
              </a:rPr>
              <a:t>Led Zone 4 </a:t>
            </a:r>
            <a:r>
              <a:rPr lang="en-US" sz="2400" dirty="0" err="1" smtClean="0">
                <a:latin typeface="Avenir Light"/>
                <a:cs typeface="Avenir Light"/>
              </a:rPr>
              <a:t>Grama</a:t>
            </a:r>
            <a:r>
              <a:rPr lang="en-US" sz="2400" dirty="0" smtClean="0">
                <a:latin typeface="Avenir Light"/>
                <a:cs typeface="Avenir Light"/>
              </a:rPr>
              <a:t> </a:t>
            </a:r>
            <a:r>
              <a:rPr lang="en-US" sz="2400" dirty="0" err="1" smtClean="0">
                <a:latin typeface="Avenir Light"/>
                <a:cs typeface="Avenir Light"/>
              </a:rPr>
              <a:t>Seva</a:t>
            </a:r>
            <a:r>
              <a:rPr lang="en-US" sz="2400" dirty="0" smtClean="0">
                <a:latin typeface="Avenir Light"/>
                <a:cs typeface="Avenir Light"/>
              </a:rPr>
              <a:t> team in </a:t>
            </a:r>
            <a:r>
              <a:rPr lang="en-US" sz="2400" dirty="0" err="1" smtClean="0">
                <a:latin typeface="Avenir Light"/>
                <a:cs typeface="Avenir Light"/>
              </a:rPr>
              <a:t>Siem</a:t>
            </a:r>
            <a:r>
              <a:rPr lang="en-US" sz="2400" dirty="0" smtClean="0">
                <a:latin typeface="Avenir Light"/>
                <a:cs typeface="Avenir Light"/>
              </a:rPr>
              <a:t> Reap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>
                <a:latin typeface="Avenir Light"/>
                <a:cs typeface="Avenir Light"/>
              </a:rPr>
              <a:t>Planned ongoing visits to develop </a:t>
            </a:r>
            <a:r>
              <a:rPr lang="en-US" sz="2400" dirty="0" err="1" smtClean="0">
                <a:latin typeface="Avenir Light"/>
                <a:cs typeface="Avenir Light"/>
              </a:rPr>
              <a:t>Sai</a:t>
            </a:r>
            <a:r>
              <a:rPr lang="en-US" sz="2400" dirty="0" smtClean="0">
                <a:latin typeface="Avenir Light"/>
                <a:cs typeface="Avenir Light"/>
              </a:rPr>
              <a:t> Center, starting with EHV classes</a:t>
            </a:r>
            <a:endParaRPr lang="en-US" sz="2400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023108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mp:transition xmlns:mp="http://schemas.microsoft.com/office/mac/powerpoint/2008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8472" y="0"/>
            <a:ext cx="9162471" cy="68718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153400" cy="17526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Sri Lanka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Flag of Sri Lank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78333"/>
            <a:ext cx="1828800" cy="99717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42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807896" cy="698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latin typeface="Franklin Gothic Book" charset="0"/>
              </a:rPr>
              <a:t>Sathya Sai School, </a:t>
            </a:r>
            <a:r>
              <a:rPr lang="en-US" b="1" dirty="0" err="1">
                <a:latin typeface="Franklin Gothic Book" charset="0"/>
              </a:rPr>
              <a:t>Manipay</a:t>
            </a:r>
            <a:r>
              <a:rPr lang="en-US" b="1" dirty="0">
                <a:latin typeface="Franklin Gothic Book" charset="0"/>
              </a:rPr>
              <a:t>, Jaffna</a:t>
            </a:r>
          </a:p>
        </p:txBody>
      </p:sp>
      <p:sp>
        <p:nvSpPr>
          <p:cNvPr id="9221" name="Content Placeholder 8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305800" cy="1828800"/>
          </a:xfrm>
        </p:spPr>
        <p:txBody>
          <a:bodyPr/>
          <a:lstStyle/>
          <a:p>
            <a:pPr algn="just" eaLnBrk="1" hangingPunct="1"/>
            <a:r>
              <a:rPr lang="en-US" sz="2400" dirty="0">
                <a:latin typeface="Avenir Light"/>
                <a:cs typeface="Avenir Light"/>
              </a:rPr>
              <a:t>Full–time, independent, private </a:t>
            </a:r>
            <a:r>
              <a:rPr lang="en-US" sz="2400" dirty="0" smtClean="0">
                <a:latin typeface="Avenir Light"/>
                <a:cs typeface="Avenir Light"/>
              </a:rPr>
              <a:t>school</a:t>
            </a:r>
          </a:p>
          <a:p>
            <a:pPr algn="just" eaLnBrk="1" hangingPunct="1"/>
            <a:r>
              <a:rPr lang="en-US" sz="2400" dirty="0" smtClean="0">
                <a:latin typeface="Avenir Light"/>
                <a:cs typeface="Avenir Light"/>
              </a:rPr>
              <a:t>Currently </a:t>
            </a:r>
            <a:r>
              <a:rPr lang="en-US" sz="2400" dirty="0">
                <a:latin typeface="Avenir Light"/>
                <a:cs typeface="Avenir Light"/>
              </a:rPr>
              <a:t>has Pre-school to Grade 11 with 187 students and 19 </a:t>
            </a:r>
            <a:r>
              <a:rPr lang="en-US" sz="2400" dirty="0" smtClean="0">
                <a:latin typeface="Avenir Light"/>
                <a:cs typeface="Avenir Light"/>
              </a:rPr>
              <a:t>teachers</a:t>
            </a:r>
            <a:endParaRPr lang="en-US" sz="2400" dirty="0">
              <a:latin typeface="Avenir Light"/>
              <a:cs typeface="Avenir Light"/>
            </a:endParaRPr>
          </a:p>
          <a:p>
            <a:pPr algn="just" eaLnBrk="1" hangingPunct="1"/>
            <a:endParaRPr lang="en-US" dirty="0">
              <a:latin typeface="Perpetua" charset="0"/>
            </a:endParaRPr>
          </a:p>
          <a:p>
            <a:pPr lvl="1" eaLnBrk="1" hangingPunct="1">
              <a:buFont typeface="Wingdings 2" charset="0"/>
              <a:buNone/>
            </a:pPr>
            <a:endParaRPr lang="en-US" dirty="0">
              <a:latin typeface="Perpetua" charset="0"/>
            </a:endParaRPr>
          </a:p>
        </p:txBody>
      </p:sp>
      <p:pic>
        <p:nvPicPr>
          <p:cNvPr id="9222" name="Picture 5" descr="_MG_31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 descr="_MG_31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02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" y="381000"/>
            <a:ext cx="8721865" cy="698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latin typeface="Franklin Gothic Book" charset="0"/>
              </a:rPr>
              <a:t>Sai Children's Home </a:t>
            </a:r>
            <a:r>
              <a:rPr lang="en-US" b="1" dirty="0" err="1">
                <a:latin typeface="Franklin Gothic Book" charset="0"/>
              </a:rPr>
              <a:t>Vavuniya</a:t>
            </a:r>
            <a:endParaRPr lang="en-US" b="1" dirty="0">
              <a:latin typeface="Franklin Gothic Book" charset="0"/>
            </a:endParaRPr>
          </a:p>
        </p:txBody>
      </p:sp>
      <p:sp>
        <p:nvSpPr>
          <p:cNvPr id="10245" name="Content Placeholder 8"/>
          <p:cNvSpPr>
            <a:spLocks noGrp="1"/>
          </p:cNvSpPr>
          <p:nvPr>
            <p:ph sz="quarter" idx="1"/>
          </p:nvPr>
        </p:nvSpPr>
        <p:spPr>
          <a:xfrm>
            <a:off x="233866" y="1772816"/>
            <a:ext cx="8305800" cy="1400944"/>
          </a:xfrm>
        </p:spPr>
        <p:txBody>
          <a:bodyPr/>
          <a:lstStyle/>
          <a:p>
            <a:pPr algn="just" eaLnBrk="1" hangingPunct="1"/>
            <a:r>
              <a:rPr lang="en-US" sz="2400" dirty="0">
                <a:latin typeface="Avenir Light"/>
                <a:cs typeface="Avenir Light"/>
              </a:rPr>
              <a:t>Located in the village of </a:t>
            </a:r>
            <a:r>
              <a:rPr lang="en-US" sz="2400" dirty="0" err="1" smtClean="0">
                <a:latin typeface="Avenir Light"/>
                <a:cs typeface="Avenir Light"/>
              </a:rPr>
              <a:t>Koomankulam</a:t>
            </a:r>
            <a:r>
              <a:rPr lang="en-US" sz="2400" dirty="0">
                <a:latin typeface="Avenir Light"/>
                <a:cs typeface="Avenir Light"/>
              </a:rPr>
              <a:t> </a:t>
            </a:r>
            <a:r>
              <a:rPr lang="en-US" sz="2400" dirty="0" smtClean="0">
                <a:latin typeface="Avenir Light"/>
                <a:cs typeface="Avenir Light"/>
              </a:rPr>
              <a:t>– 28 underprivileged students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10246" name="Picture 9" descr="_MG_29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3404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_MG_30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22606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77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ROF G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64" r="2864"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262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304800"/>
            <a:ext cx="8686799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GB" b="1" dirty="0">
                <a:latin typeface="Franklin Gothic Book" charset="0"/>
              </a:rPr>
              <a:t>Ambulance for Medical Camps</a:t>
            </a:r>
            <a:endParaRPr lang="en-US" b="1" dirty="0">
              <a:latin typeface="Franklin Gothic Book" charset="0"/>
            </a:endParaRPr>
          </a:p>
        </p:txBody>
      </p:sp>
      <p:sp>
        <p:nvSpPr>
          <p:cNvPr id="11269" name="Content Placeholder 8"/>
          <p:cNvSpPr>
            <a:spLocks noGrp="1"/>
          </p:cNvSpPr>
          <p:nvPr>
            <p:ph sz="quarter" idx="1"/>
          </p:nvPr>
        </p:nvSpPr>
        <p:spPr>
          <a:xfrm>
            <a:off x="304800" y="1844824"/>
            <a:ext cx="8382000" cy="103671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GB" sz="2400" dirty="0" smtClean="0">
                <a:latin typeface="Avenir Light"/>
                <a:cs typeface="Avenir Light"/>
              </a:rPr>
              <a:t>Ambulance for </a:t>
            </a:r>
            <a:r>
              <a:rPr lang="en-GB" sz="2400" dirty="0">
                <a:latin typeface="Avenir Light"/>
                <a:cs typeface="Avenir Light"/>
              </a:rPr>
              <a:t>medical camps </a:t>
            </a:r>
            <a:r>
              <a:rPr lang="en-GB" sz="2400" dirty="0" smtClean="0">
                <a:latin typeface="Avenir Light"/>
                <a:cs typeface="Avenir Light"/>
              </a:rPr>
              <a:t>in </a:t>
            </a:r>
            <a:r>
              <a:rPr lang="en-GB" sz="2400" dirty="0">
                <a:latin typeface="Avenir Light"/>
                <a:cs typeface="Avenir Light"/>
              </a:rPr>
              <a:t>the North Central </a:t>
            </a:r>
            <a:r>
              <a:rPr lang="en-GB" sz="2400" dirty="0" smtClean="0">
                <a:latin typeface="Avenir Light"/>
                <a:cs typeface="Avenir Light"/>
              </a:rPr>
              <a:t>Region</a:t>
            </a:r>
          </a:p>
          <a:p>
            <a:pPr algn="just" eaLnBrk="1" hangingPunct="1"/>
            <a:endParaRPr lang="en-US" sz="2400" dirty="0">
              <a:latin typeface="Avenir Light"/>
              <a:cs typeface="Avenir Light"/>
            </a:endParaRPr>
          </a:p>
          <a:p>
            <a:pPr algn="just" eaLnBrk="1" hangingPunct="1"/>
            <a:endParaRPr lang="en-US" sz="2400" dirty="0">
              <a:latin typeface="Perpetua" charset="0"/>
            </a:endParaRPr>
          </a:p>
          <a:p>
            <a:pPr algn="just" eaLnBrk="1" hangingPunct="1"/>
            <a:endParaRPr lang="en-US" sz="2400" dirty="0">
              <a:latin typeface="Perpetua" charset="0"/>
            </a:endParaRPr>
          </a:p>
        </p:txBody>
      </p:sp>
      <p:pic>
        <p:nvPicPr>
          <p:cNvPr id="11270" name="Picture 10" descr="Catar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5975"/>
            <a:ext cx="4264106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IMG_0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5975"/>
            <a:ext cx="4190999" cy="314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2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010400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US" b="1" dirty="0">
                <a:latin typeface="Franklin Gothic Book" charset="0"/>
              </a:rPr>
              <a:t>Medical Camps</a:t>
            </a:r>
          </a:p>
        </p:txBody>
      </p:sp>
      <p:sp>
        <p:nvSpPr>
          <p:cNvPr id="12293" name="Content Placeholder 8"/>
          <p:cNvSpPr>
            <a:spLocks noGrp="1"/>
          </p:cNvSpPr>
          <p:nvPr>
            <p:ph sz="quarter" idx="1"/>
          </p:nvPr>
        </p:nvSpPr>
        <p:spPr>
          <a:xfrm>
            <a:off x="228600" y="1700808"/>
            <a:ext cx="8447856" cy="4090392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2400" dirty="0">
                <a:latin typeface="Avenir Light"/>
                <a:cs typeface="Avenir Light"/>
              </a:rPr>
              <a:t>Mobile Medical Camp </a:t>
            </a:r>
            <a:r>
              <a:rPr lang="en-US" sz="2400" dirty="0" smtClean="0">
                <a:latin typeface="Avenir Light"/>
                <a:cs typeface="Avenir Light"/>
              </a:rPr>
              <a:t>on 1</a:t>
            </a:r>
            <a:r>
              <a:rPr lang="en-US" sz="2400" baseline="30000" dirty="0" smtClean="0">
                <a:latin typeface="Avenir Light"/>
                <a:cs typeface="Avenir Light"/>
              </a:rPr>
              <a:t>st</a:t>
            </a:r>
            <a:r>
              <a:rPr lang="en-US" sz="2400" dirty="0" smtClean="0">
                <a:latin typeface="Avenir Light"/>
                <a:cs typeface="Avenir Light"/>
              </a:rPr>
              <a:t> June 2014</a:t>
            </a:r>
          </a:p>
          <a:p>
            <a:pPr algn="just" eaLnBrk="1" hangingPunct="1"/>
            <a:r>
              <a:rPr lang="en-US" sz="2400" dirty="0" smtClean="0">
                <a:latin typeface="Avenir Light"/>
                <a:cs typeface="Avenir Light"/>
              </a:rPr>
              <a:t>Medical camp in </a:t>
            </a:r>
            <a:r>
              <a:rPr lang="en-US" sz="2400" dirty="0" err="1" smtClean="0">
                <a:latin typeface="Avenir Light"/>
                <a:cs typeface="Avenir Light"/>
              </a:rPr>
              <a:t>Saratha</a:t>
            </a:r>
            <a:r>
              <a:rPr lang="en-US" sz="2400" dirty="0" smtClean="0">
                <a:latin typeface="Avenir Light"/>
                <a:cs typeface="Avenir Light"/>
              </a:rPr>
              <a:t> </a:t>
            </a:r>
            <a:r>
              <a:rPr lang="en-US" sz="2400" dirty="0" err="1" smtClean="0">
                <a:latin typeface="Avenir Light"/>
                <a:cs typeface="Avenir Light"/>
              </a:rPr>
              <a:t>Vidyalayam</a:t>
            </a:r>
            <a:r>
              <a:rPr lang="en-US" sz="2400" dirty="0" smtClean="0">
                <a:latin typeface="Avenir Light"/>
                <a:cs typeface="Avenir Light"/>
              </a:rPr>
              <a:t> on 24</a:t>
            </a:r>
            <a:r>
              <a:rPr lang="en-US" sz="2400" baseline="30000" dirty="0" smtClean="0">
                <a:latin typeface="Avenir Light"/>
                <a:cs typeface="Avenir Light"/>
              </a:rPr>
              <a:t>th</a:t>
            </a:r>
            <a:r>
              <a:rPr lang="en-US" sz="2400" dirty="0" smtClean="0">
                <a:latin typeface="Avenir Light"/>
                <a:cs typeface="Avenir Light"/>
              </a:rPr>
              <a:t> April 2014 </a:t>
            </a:r>
          </a:p>
          <a:p>
            <a:pPr algn="just" eaLnBrk="1" hangingPunct="1"/>
            <a:r>
              <a:rPr lang="en-US" sz="2400" dirty="0" smtClean="0">
                <a:latin typeface="Avenir Light"/>
                <a:cs typeface="Avenir Light"/>
              </a:rPr>
              <a:t>Beneficiaries Receive</a:t>
            </a:r>
            <a:endParaRPr lang="en-US" sz="2400" dirty="0">
              <a:latin typeface="Avenir Light"/>
              <a:cs typeface="Avenir Light"/>
            </a:endParaRPr>
          </a:p>
          <a:p>
            <a:pPr lvl="1" algn="just"/>
            <a:r>
              <a:rPr lang="en-US" sz="2400" dirty="0" smtClean="0">
                <a:latin typeface="Avenir Light"/>
                <a:cs typeface="Avenir Light"/>
              </a:rPr>
              <a:t>General </a:t>
            </a:r>
            <a:r>
              <a:rPr lang="en-US" sz="2400" dirty="0">
                <a:latin typeface="Avenir Light"/>
                <a:cs typeface="Avenir Light"/>
              </a:rPr>
              <a:t>medicine, surgical problems and others: </a:t>
            </a:r>
            <a:r>
              <a:rPr lang="en-US" sz="2400" dirty="0" smtClean="0">
                <a:latin typeface="Avenir Light"/>
                <a:cs typeface="Avenir Light"/>
              </a:rPr>
              <a:t>640</a:t>
            </a:r>
            <a:endParaRPr lang="en-US" sz="2400" dirty="0">
              <a:latin typeface="Avenir Light"/>
              <a:cs typeface="Avenir Light"/>
            </a:endParaRPr>
          </a:p>
          <a:p>
            <a:pPr lvl="1" algn="just" eaLnBrk="1" hangingPunct="1"/>
            <a:r>
              <a:rPr lang="en-US" sz="2400" dirty="0">
                <a:latin typeface="Avenir Light"/>
                <a:cs typeface="Avenir Light"/>
              </a:rPr>
              <a:t>Eye related problems: 172</a:t>
            </a:r>
          </a:p>
          <a:p>
            <a:pPr lvl="1" algn="just" eaLnBrk="1" hangingPunct="1"/>
            <a:r>
              <a:rPr lang="en-US" sz="2400" dirty="0" smtClean="0">
                <a:latin typeface="Avenir Light"/>
                <a:cs typeface="Avenir Light"/>
              </a:rPr>
              <a:t>Patients </a:t>
            </a:r>
            <a:r>
              <a:rPr lang="en-US" sz="2400" dirty="0">
                <a:latin typeface="Avenir Light"/>
                <a:cs typeface="Avenir Light"/>
              </a:rPr>
              <a:t>selected for cataract surgery: 14</a:t>
            </a:r>
          </a:p>
          <a:p>
            <a:pPr lvl="1" algn="just" eaLnBrk="1" hangingPunct="1"/>
            <a:r>
              <a:rPr lang="en-US" sz="2400" dirty="0" smtClean="0">
                <a:latin typeface="Avenir Light"/>
                <a:cs typeface="Avenir Light"/>
              </a:rPr>
              <a:t>Dental patients: 60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12294" name="Picture 11" descr="med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2743200" cy="19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09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731696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US" b="1" dirty="0">
                <a:latin typeface="Franklin Gothic Book" charset="0"/>
              </a:rPr>
              <a:t>Eye camp and Cataract Surgery</a:t>
            </a:r>
          </a:p>
        </p:txBody>
      </p:sp>
      <p:sp>
        <p:nvSpPr>
          <p:cNvPr id="15365" name="Content Placeholder 8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382000" cy="19050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400" dirty="0">
                <a:latin typeface="Avenir Light"/>
                <a:cs typeface="Avenir Light"/>
              </a:rPr>
              <a:t>Eye camp </a:t>
            </a:r>
            <a:r>
              <a:rPr lang="en-US" sz="2400" dirty="0" smtClean="0">
                <a:latin typeface="Avenir Light"/>
                <a:cs typeface="Avenir Light"/>
              </a:rPr>
              <a:t>on </a:t>
            </a:r>
            <a:r>
              <a:rPr lang="en-US" sz="2400" dirty="0">
                <a:latin typeface="Avenir Light"/>
                <a:cs typeface="Avenir Light"/>
              </a:rPr>
              <a:t>1st May 2014 at </a:t>
            </a:r>
            <a:r>
              <a:rPr lang="en-US" sz="2400" dirty="0" err="1" smtClean="0">
                <a:latin typeface="Avenir Light"/>
                <a:cs typeface="Avenir Light"/>
              </a:rPr>
              <a:t>Alavanthankulam</a:t>
            </a:r>
            <a:r>
              <a:rPr lang="en-US" sz="2400" dirty="0" smtClean="0">
                <a:latin typeface="Avenir Light"/>
                <a:cs typeface="Avenir Light"/>
              </a:rPr>
              <a:t> - 109 </a:t>
            </a:r>
            <a:r>
              <a:rPr lang="en-US" sz="2400" dirty="0">
                <a:latin typeface="Avenir Light"/>
                <a:cs typeface="Avenir Light"/>
              </a:rPr>
              <a:t>people </a:t>
            </a:r>
            <a:r>
              <a:rPr lang="en-US" sz="2400" dirty="0" smtClean="0">
                <a:latin typeface="Avenir Light"/>
                <a:cs typeface="Avenir Light"/>
              </a:rPr>
              <a:t>received glasses</a:t>
            </a:r>
          </a:p>
          <a:p>
            <a:pPr algn="just"/>
            <a:r>
              <a:rPr lang="en-US" sz="2400" dirty="0" smtClean="0">
                <a:latin typeface="Avenir Light"/>
                <a:cs typeface="Avenir Light"/>
              </a:rPr>
              <a:t>Cataract </a:t>
            </a:r>
            <a:r>
              <a:rPr lang="en-US" sz="2400" dirty="0">
                <a:latin typeface="Avenir Light"/>
                <a:cs typeface="Avenir Light"/>
              </a:rPr>
              <a:t>surgery </a:t>
            </a:r>
            <a:r>
              <a:rPr lang="en-US" sz="2400" dirty="0" smtClean="0">
                <a:latin typeface="Avenir Light"/>
                <a:cs typeface="Avenir Light"/>
              </a:rPr>
              <a:t>for 10 patients at </a:t>
            </a:r>
            <a:r>
              <a:rPr lang="en-US" sz="2400" dirty="0">
                <a:latin typeface="Avenir Light"/>
                <a:cs typeface="Avenir Light"/>
              </a:rPr>
              <a:t>Jaffna Teaching </a:t>
            </a:r>
            <a:r>
              <a:rPr lang="en-US" sz="2400" dirty="0" smtClean="0">
                <a:latin typeface="Avenir Light"/>
                <a:cs typeface="Avenir Light"/>
              </a:rPr>
              <a:t>Hospital</a:t>
            </a:r>
            <a:endParaRPr lang="en-US" sz="2400" dirty="0">
              <a:latin typeface="Avenir Light"/>
              <a:cs typeface="Avenir Light"/>
            </a:endParaRPr>
          </a:p>
          <a:p>
            <a:pPr algn="just" eaLnBrk="1" hangingPunct="1"/>
            <a:endParaRPr lang="en-US" sz="2400" dirty="0">
              <a:latin typeface="Avenir Light"/>
              <a:cs typeface="Avenir Light"/>
            </a:endParaRPr>
          </a:p>
          <a:p>
            <a:pPr algn="just" eaLnBrk="1" hangingPunct="1"/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12" name="Picture 11" descr="IMG_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479800" cy="2609850"/>
          </a:xfrm>
          <a:prstGeom prst="rect">
            <a:avLst/>
          </a:prstGeom>
          <a:noFill/>
          <a:ln>
            <a:noFill/>
          </a:ln>
          <a:effectLst>
            <a:outerShdw blurRad="63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052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94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315200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US" b="1" dirty="0">
                <a:latin typeface="Franklin Gothic Book" charset="0"/>
              </a:rPr>
              <a:t>Sathya Sai </a:t>
            </a:r>
            <a:r>
              <a:rPr lang="en-US" b="1" dirty="0" smtClean="0">
                <a:latin typeface="Franklin Gothic Book" charset="0"/>
              </a:rPr>
              <a:t>Water </a:t>
            </a:r>
            <a:r>
              <a:rPr lang="en-US" b="1" dirty="0">
                <a:latin typeface="Franklin Gothic Book" charset="0"/>
              </a:rPr>
              <a:t>project</a:t>
            </a:r>
          </a:p>
        </p:txBody>
      </p:sp>
      <p:sp>
        <p:nvSpPr>
          <p:cNvPr id="18437" name="Content Placeholder 8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1295400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sz="2400" dirty="0" smtClean="0">
                <a:latin typeface="Avenir Light"/>
                <a:cs typeface="Avenir Light"/>
              </a:rPr>
              <a:t>Sathya </a:t>
            </a:r>
            <a:r>
              <a:rPr lang="en-US" sz="2400" dirty="0">
                <a:latin typeface="Avenir Light"/>
                <a:cs typeface="Avenir Light"/>
              </a:rPr>
              <a:t>Sai water project </a:t>
            </a:r>
            <a:r>
              <a:rPr lang="en-US" sz="2400" dirty="0" smtClean="0">
                <a:latin typeface="Avenir Light"/>
                <a:cs typeface="Avenir Light"/>
              </a:rPr>
              <a:t>inaugurated </a:t>
            </a:r>
            <a:r>
              <a:rPr lang="en-US" sz="2400" dirty="0">
                <a:latin typeface="Avenir Light"/>
                <a:cs typeface="Avenir Light"/>
              </a:rPr>
              <a:t>at </a:t>
            </a:r>
            <a:r>
              <a:rPr lang="en-US" sz="2400" dirty="0" err="1">
                <a:latin typeface="Avenir Light"/>
                <a:cs typeface="Avenir Light"/>
              </a:rPr>
              <a:t>Poompukar</a:t>
            </a:r>
            <a:r>
              <a:rPr lang="en-US" sz="2400" dirty="0">
                <a:latin typeface="Avenir Light"/>
                <a:cs typeface="Avenir Light"/>
              </a:rPr>
              <a:t> village </a:t>
            </a:r>
            <a:r>
              <a:rPr lang="en-US" sz="2400" dirty="0" smtClean="0">
                <a:latin typeface="Avenir Light"/>
                <a:cs typeface="Avenir Light"/>
              </a:rPr>
              <a:t>on March </a:t>
            </a:r>
            <a:r>
              <a:rPr lang="en-US" sz="2400" dirty="0">
                <a:latin typeface="Avenir Light"/>
                <a:cs typeface="Avenir Light"/>
              </a:rPr>
              <a:t>29, </a:t>
            </a:r>
            <a:r>
              <a:rPr lang="en-US" sz="2400" dirty="0" smtClean="0">
                <a:latin typeface="Avenir Light"/>
                <a:cs typeface="Avenir Light"/>
              </a:rPr>
              <a:t>2014</a:t>
            </a:r>
            <a:endParaRPr lang="en-US" sz="2400" dirty="0">
              <a:latin typeface="Avenir Light"/>
              <a:cs typeface="Avenir Light"/>
            </a:endParaRPr>
          </a:p>
          <a:p>
            <a:pPr algn="just" eaLnBrk="1" hangingPunct="1"/>
            <a:r>
              <a:rPr lang="en-US" sz="2400" dirty="0" smtClean="0">
                <a:latin typeface="Avenir Light"/>
                <a:cs typeface="Avenir Light"/>
              </a:rPr>
              <a:t>Drinking water for more </a:t>
            </a:r>
            <a:r>
              <a:rPr lang="en-US" sz="2400" dirty="0">
                <a:latin typeface="Avenir Light"/>
                <a:cs typeface="Avenir Light"/>
              </a:rPr>
              <a:t>than 180 </a:t>
            </a:r>
            <a:r>
              <a:rPr lang="en-US" sz="2400" dirty="0" smtClean="0">
                <a:latin typeface="Avenir Light"/>
                <a:cs typeface="Avenir Light"/>
              </a:rPr>
              <a:t>families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18438" name="Picture 5" descr="VillageDe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05920"/>
            <a:ext cx="4953000" cy="382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83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477000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US" b="1" dirty="0">
                <a:latin typeface="Franklin Gothic Book" charset="0"/>
              </a:rPr>
              <a:t>Village Development</a:t>
            </a:r>
          </a:p>
        </p:txBody>
      </p:sp>
      <p:sp>
        <p:nvSpPr>
          <p:cNvPr id="19461" name="Content Placeholder 8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458200" cy="4800600"/>
          </a:xfrm>
        </p:spPr>
        <p:txBody>
          <a:bodyPr>
            <a:normAutofit/>
          </a:bodyPr>
          <a:lstStyle/>
          <a:p>
            <a:pPr lvl="1" algn="just"/>
            <a:r>
              <a:rPr lang="en-US" dirty="0" err="1" smtClean="0">
                <a:latin typeface="Avenir Light"/>
                <a:cs typeface="Avenir Light"/>
              </a:rPr>
              <a:t>Ayurvedic</a:t>
            </a:r>
            <a:r>
              <a:rPr lang="en-US" dirty="0" smtClean="0">
                <a:latin typeface="Avenir Light"/>
                <a:cs typeface="Avenir Light"/>
              </a:rPr>
              <a:t> </a:t>
            </a:r>
            <a:r>
              <a:rPr lang="en-US" dirty="0">
                <a:latin typeface="Avenir Light"/>
                <a:cs typeface="Avenir Light"/>
              </a:rPr>
              <a:t>medical </a:t>
            </a:r>
            <a:r>
              <a:rPr lang="en-US" dirty="0" smtClean="0">
                <a:latin typeface="Avenir Light"/>
                <a:cs typeface="Avenir Light"/>
              </a:rPr>
              <a:t>camp</a:t>
            </a:r>
          </a:p>
          <a:p>
            <a:pPr lvl="1" algn="just"/>
            <a:r>
              <a:rPr lang="en-US" dirty="0" smtClean="0">
                <a:latin typeface="Avenir Light"/>
                <a:cs typeface="Avenir Light"/>
              </a:rPr>
              <a:t>Dental </a:t>
            </a:r>
            <a:r>
              <a:rPr lang="en-US" dirty="0">
                <a:latin typeface="Avenir Light"/>
                <a:cs typeface="Avenir Light"/>
              </a:rPr>
              <a:t>medical </a:t>
            </a:r>
            <a:r>
              <a:rPr lang="en-US" dirty="0" smtClean="0">
                <a:latin typeface="Avenir Light"/>
                <a:cs typeface="Avenir Light"/>
              </a:rPr>
              <a:t>camp,</a:t>
            </a:r>
          </a:p>
          <a:p>
            <a:pPr lvl="1" algn="just"/>
            <a:r>
              <a:rPr lang="en-US" dirty="0" smtClean="0">
                <a:latin typeface="Avenir Light"/>
                <a:cs typeface="Avenir Light"/>
              </a:rPr>
              <a:t>Health education</a:t>
            </a:r>
          </a:p>
          <a:p>
            <a:pPr lvl="1" algn="just"/>
            <a:r>
              <a:rPr lang="en-US" dirty="0" smtClean="0">
                <a:latin typeface="Avenir Light"/>
                <a:cs typeface="Avenir Light"/>
              </a:rPr>
              <a:t>Providing </a:t>
            </a:r>
            <a:r>
              <a:rPr lang="en-US" dirty="0">
                <a:latin typeface="Avenir Light"/>
                <a:cs typeface="Avenir Light"/>
              </a:rPr>
              <a:t>LOVE pack</a:t>
            </a:r>
            <a:r>
              <a:rPr lang="en-US" dirty="0" smtClean="0">
                <a:latin typeface="Avenir Light"/>
                <a:cs typeface="Avenir Light"/>
              </a:rPr>
              <a:t>-dry rations</a:t>
            </a:r>
          </a:p>
          <a:p>
            <a:pPr lvl="1" algn="just"/>
            <a:r>
              <a:rPr lang="en-US" dirty="0" smtClean="0">
                <a:latin typeface="Avenir Light"/>
                <a:cs typeface="Avenir Light"/>
              </a:rPr>
              <a:t>Tree planting</a:t>
            </a:r>
            <a:endParaRPr lang="en-US" dirty="0">
              <a:latin typeface="Avenir Light"/>
              <a:cs typeface="Avenir Light"/>
            </a:endParaRPr>
          </a:p>
          <a:p>
            <a:pPr lvl="1" algn="just"/>
            <a:r>
              <a:rPr lang="en-US" dirty="0" smtClean="0">
                <a:latin typeface="Avenir Light"/>
                <a:cs typeface="Avenir Light"/>
              </a:rPr>
              <a:t>Nutrition project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10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638800" cy="698500"/>
          </a:xfrm>
        </p:spPr>
        <p:txBody>
          <a:bodyPr>
            <a:normAutofit fontScale="90000"/>
          </a:bodyPr>
          <a:lstStyle/>
          <a:p>
            <a:pPr marL="273050" indent="-273050" eaLnBrk="1" hangingPunct="1">
              <a:spcBef>
                <a:spcPts val="575"/>
              </a:spcBef>
            </a:pPr>
            <a:r>
              <a:rPr lang="en-US" b="1" dirty="0">
                <a:latin typeface="Franklin Gothic Book" charset="0"/>
              </a:rPr>
              <a:t>Village Development</a:t>
            </a:r>
          </a:p>
        </p:txBody>
      </p:sp>
      <p:pic>
        <p:nvPicPr>
          <p:cNvPr id="10" name="Picture 9" descr="Don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3429002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Donation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676400"/>
            <a:ext cx="3505200" cy="237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Gseva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3276600" cy="24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Gsev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84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28600"/>
            <a:ext cx="8640960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Sai Devotees from Many Countries  -Cambodia </a:t>
            </a:r>
            <a:r>
              <a:rPr lang="en-US" sz="3600" dirty="0" err="1" smtClean="0"/>
              <a:t>Seva</a:t>
            </a:r>
            <a:r>
              <a:rPr lang="en-US" sz="3600" dirty="0" smtClean="0"/>
              <a:t>—A Zonal Event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3622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venir Light"/>
                <a:cs typeface="Avenir Light"/>
              </a:rPr>
              <a:t>22 -28 April 2014</a:t>
            </a:r>
          </a:p>
          <a:p>
            <a:r>
              <a:rPr lang="en-US" sz="2400" dirty="0">
                <a:latin typeface="Avenir Light"/>
                <a:cs typeface="Avenir Light"/>
              </a:rPr>
              <a:t>Siem Reap, Cambodia</a:t>
            </a:r>
          </a:p>
          <a:p>
            <a:r>
              <a:rPr lang="en-US" sz="2400" dirty="0">
                <a:latin typeface="Avenir Light"/>
                <a:cs typeface="Avenir Light"/>
              </a:rPr>
              <a:t>Over 250 villagers in the </a:t>
            </a:r>
            <a:r>
              <a:rPr lang="en-US" sz="2400" dirty="0" err="1">
                <a:latin typeface="Avenir Light"/>
                <a:cs typeface="Avenir Light"/>
              </a:rPr>
              <a:t>Leangdoi</a:t>
            </a:r>
            <a:r>
              <a:rPr lang="en-US" sz="2400" dirty="0">
                <a:latin typeface="Avenir Light"/>
                <a:cs typeface="Avenir Light"/>
              </a:rPr>
              <a:t> Commune in the </a:t>
            </a:r>
            <a:r>
              <a:rPr lang="en-US" sz="2400" dirty="0" err="1">
                <a:latin typeface="Avenir Light"/>
                <a:cs typeface="Avenir Light"/>
              </a:rPr>
              <a:t>Plong</a:t>
            </a:r>
            <a:r>
              <a:rPr lang="en-US" sz="2400" dirty="0">
                <a:latin typeface="Avenir Light"/>
                <a:cs typeface="Avenir Light"/>
              </a:rPr>
              <a:t> province of </a:t>
            </a:r>
            <a:r>
              <a:rPr lang="en-US" sz="2400" dirty="0" err="1">
                <a:latin typeface="Avenir Light"/>
                <a:cs typeface="Avenir Light"/>
              </a:rPr>
              <a:t>Siem</a:t>
            </a:r>
            <a:r>
              <a:rPr lang="en-US" sz="2400" dirty="0">
                <a:latin typeface="Avenir Light"/>
                <a:cs typeface="Avenir Light"/>
              </a:rPr>
              <a:t> </a:t>
            </a:r>
            <a:r>
              <a:rPr lang="en-US" sz="2400" dirty="0" smtClean="0">
                <a:latin typeface="Avenir Light"/>
                <a:cs typeface="Avenir Light"/>
              </a:rPr>
              <a:t>Reap were served</a:t>
            </a:r>
            <a:endParaRPr lang="en-US" sz="2400" dirty="0">
              <a:latin typeface="Avenir Light"/>
              <a:cs typeface="Avenir Light"/>
            </a:endParaRPr>
          </a:p>
          <a:p>
            <a:r>
              <a:rPr lang="en-US" sz="2400" dirty="0" smtClean="0">
                <a:latin typeface="Avenir Light"/>
                <a:cs typeface="Avenir Light"/>
              </a:rPr>
              <a:t>35 </a:t>
            </a:r>
            <a:r>
              <a:rPr lang="en-US" sz="2400" dirty="0">
                <a:latin typeface="Avenir Light"/>
                <a:cs typeface="Avenir Light"/>
              </a:rPr>
              <a:t>volunteers from various</a:t>
            </a:r>
            <a:r>
              <a:rPr lang="en-US" sz="2400" dirty="0" smtClean="0">
                <a:latin typeface="Avenir Light"/>
                <a:cs typeface="Avenir Light"/>
              </a:rPr>
              <a:t> countries in Zone 4</a:t>
            </a: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" y="3886200"/>
            <a:ext cx="3962400" cy="26416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53000" y="3886200"/>
            <a:ext cx="398344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9525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" y="2780014"/>
            <a:ext cx="2595438" cy="384938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29000" y="2743200"/>
            <a:ext cx="2530055" cy="39346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 4 Grama Seva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676400"/>
            <a:ext cx="8229600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200" dirty="0" smtClean="0">
                <a:latin typeface="Avenir Light"/>
                <a:cs typeface="Avenir Light"/>
              </a:rPr>
              <a:t>Activities included construction of library</a:t>
            </a:r>
            <a:r>
              <a:rPr lang="en-US" sz="2200" dirty="0" smtClean="0">
                <a:latin typeface="Avenir Light"/>
                <a:cs typeface="Avenir Light"/>
              </a:rPr>
              <a:t>, playground </a:t>
            </a:r>
            <a:r>
              <a:rPr lang="en-US" sz="2200" dirty="0" smtClean="0">
                <a:latin typeface="Avenir Light"/>
                <a:cs typeface="Avenir Light"/>
              </a:rPr>
              <a:t>installation of solar lights, new toilet,</a:t>
            </a:r>
            <a:r>
              <a:rPr lang="en-US" sz="2200" dirty="0" smtClean="0">
                <a:latin typeface="Avenir Light"/>
                <a:cs typeface="Avenir Light"/>
              </a:rPr>
              <a:t> </a:t>
            </a:r>
            <a:r>
              <a:rPr lang="en-US" sz="2200" dirty="0" smtClean="0">
                <a:latin typeface="Avenir Light"/>
                <a:cs typeface="Avenir Light"/>
              </a:rPr>
              <a:t>mass</a:t>
            </a:r>
            <a:r>
              <a:rPr lang="en-US" sz="2200" dirty="0" smtClean="0">
                <a:latin typeface="Avenir Light"/>
                <a:cs typeface="Avenir Light"/>
              </a:rPr>
              <a:t> </a:t>
            </a:r>
            <a:r>
              <a:rPr lang="en-US" sz="2200" dirty="0" smtClean="0">
                <a:latin typeface="Avenir Light"/>
                <a:cs typeface="Avenir Light"/>
              </a:rPr>
              <a:t>cooking for 300 villagers</a:t>
            </a:r>
            <a:endParaRPr lang="en-US" sz="2200" dirty="0">
              <a:latin typeface="Avenir Light"/>
              <a:cs typeface="Avenir Light"/>
            </a:endParaRPr>
          </a:p>
          <a:p>
            <a:pPr marL="320040" indent="-32004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72200" y="2701369"/>
            <a:ext cx="2743200" cy="398049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3951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>
                <a:latin typeface="Avenir Light"/>
                <a:cs typeface="Avenir Light"/>
              </a:rPr>
              <a:t>Thank you</a:t>
            </a:r>
          </a:p>
          <a:p>
            <a:pPr marL="0" indent="0" algn="ctr">
              <a:buNone/>
            </a:pPr>
            <a:endParaRPr lang="en-US" sz="3600" dirty="0">
              <a:latin typeface="Avenir Light"/>
              <a:cs typeface="Avenir Light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venir Light"/>
                <a:cs typeface="Avenir Light"/>
              </a:rPr>
              <a:t>Om Sri Sai Ram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59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Search &amp; Rescue Basic Training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2648" y="1844824"/>
            <a:ext cx="8153400" cy="42816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Light"/>
                <a:cs typeface="Avenir Light"/>
              </a:rPr>
              <a:t>Joint session between Indonesian Sai Council &amp; </a:t>
            </a:r>
          </a:p>
          <a:p>
            <a:pPr>
              <a:buNone/>
            </a:pPr>
            <a:r>
              <a:rPr lang="en-US" sz="2400" dirty="0" smtClean="0">
                <a:latin typeface="Avenir Light"/>
                <a:cs typeface="Avenir Light"/>
              </a:rPr>
              <a:t>	</a:t>
            </a:r>
            <a:r>
              <a:rPr lang="en-US" sz="2400" dirty="0" err="1" smtClean="0">
                <a:latin typeface="Avenir Light"/>
                <a:cs typeface="Avenir Light"/>
              </a:rPr>
              <a:t>Sai</a:t>
            </a:r>
            <a:r>
              <a:rPr lang="en-US" sz="2400" dirty="0" smtClean="0">
                <a:latin typeface="Avenir Light"/>
                <a:cs typeface="Avenir Light"/>
              </a:rPr>
              <a:t>  </a:t>
            </a:r>
            <a:r>
              <a:rPr lang="en-US" sz="2400" dirty="0">
                <a:latin typeface="Avenir Light"/>
                <a:cs typeface="Avenir Light"/>
              </a:rPr>
              <a:t>Rescue Team of Bali (BASARNAS</a:t>
            </a:r>
            <a:r>
              <a:rPr lang="en-US" sz="2400" dirty="0" smtClean="0">
                <a:latin typeface="Avenir Light"/>
                <a:cs typeface="Avenir Light"/>
              </a:rPr>
              <a:t>)</a:t>
            </a:r>
            <a:endParaRPr lang="en-US" sz="2400" dirty="0">
              <a:latin typeface="Avenir Light"/>
              <a:cs typeface="Avenir Light"/>
            </a:endParaRPr>
          </a:p>
          <a:p>
            <a:r>
              <a:rPr lang="en-US" sz="2400" dirty="0" smtClean="0">
                <a:latin typeface="Avenir Light"/>
                <a:cs typeface="Avenir Light"/>
              </a:rPr>
              <a:t>16</a:t>
            </a:r>
            <a:r>
              <a:rPr lang="en-US" sz="2400" baseline="30000" dirty="0" smtClean="0">
                <a:latin typeface="Avenir Light"/>
                <a:cs typeface="Avenir Light"/>
              </a:rPr>
              <a:t>th</a:t>
            </a:r>
            <a:r>
              <a:rPr lang="en-US" sz="2400" dirty="0" smtClean="0">
                <a:latin typeface="Avenir Light"/>
                <a:cs typeface="Avenir Light"/>
              </a:rPr>
              <a:t> to 18</a:t>
            </a:r>
            <a:r>
              <a:rPr lang="en-US" sz="2400" baseline="30000" dirty="0" smtClean="0">
                <a:latin typeface="Avenir Light"/>
                <a:cs typeface="Avenir Light"/>
              </a:rPr>
              <a:t>th</a:t>
            </a:r>
            <a:r>
              <a:rPr lang="en-US" sz="2400" dirty="0" smtClean="0">
                <a:latin typeface="Avenir Light"/>
                <a:cs typeface="Avenir Light"/>
              </a:rPr>
              <a:t> of May 2014</a:t>
            </a:r>
          </a:p>
          <a:p>
            <a:r>
              <a:rPr lang="en-US" sz="2400" dirty="0" smtClean="0">
                <a:latin typeface="Avenir Light"/>
                <a:cs typeface="Avenir Light"/>
              </a:rPr>
              <a:t>83 people participated in Workshop on basic search &amp; rescue knowledge</a:t>
            </a:r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5044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AI RESCUE TRAINING 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64" r="2864"/>
          <a:stretch>
            <a:fillRect/>
          </a:stretch>
        </p:blipFill>
        <p:spPr bwMode="auto">
          <a:xfrm>
            <a:off x="0" y="0"/>
            <a:ext cx="9142884" cy="68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7403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Mount Kelud Eruption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2648" y="1772816"/>
            <a:ext cx="8153400" cy="4353664"/>
          </a:xfrm>
        </p:spPr>
        <p:txBody>
          <a:bodyPr>
            <a:noAutofit/>
          </a:bodyPr>
          <a:lstStyle/>
          <a:p>
            <a:pPr marL="214305" indent="-214305" defTabSz="299134">
              <a:spcBef>
                <a:spcPts val="1898"/>
              </a:spcBef>
            </a:pPr>
            <a:r>
              <a:rPr lang="en-US" sz="2400" dirty="0">
                <a:latin typeface="Avenir Light"/>
                <a:cs typeface="Avenir Light"/>
              </a:rPr>
              <a:t>On the evening of 13th February 2014, Mount </a:t>
            </a:r>
            <a:r>
              <a:rPr lang="en-US" sz="2400" dirty="0" err="1">
                <a:latin typeface="Avenir Light"/>
                <a:cs typeface="Avenir Light"/>
              </a:rPr>
              <a:t>Kelud</a:t>
            </a:r>
            <a:r>
              <a:rPr lang="en-US" sz="2400" dirty="0">
                <a:latin typeface="Avenir Light"/>
                <a:cs typeface="Avenir Light"/>
              </a:rPr>
              <a:t> </a:t>
            </a:r>
            <a:r>
              <a:rPr lang="en-US" sz="2400" dirty="0" smtClean="0">
                <a:latin typeface="Avenir Light"/>
                <a:cs typeface="Avenir Light"/>
              </a:rPr>
              <a:t>in </a:t>
            </a:r>
            <a:r>
              <a:rPr lang="en-US" sz="2400" dirty="0">
                <a:latin typeface="Avenir Light"/>
                <a:cs typeface="Avenir Light"/>
              </a:rPr>
              <a:t>East Java, Indonesia </a:t>
            </a:r>
            <a:r>
              <a:rPr lang="en-US" sz="2400" dirty="0" smtClean="0">
                <a:latin typeface="Avenir Light"/>
                <a:cs typeface="Avenir Light"/>
              </a:rPr>
              <a:t>erupted</a:t>
            </a:r>
          </a:p>
          <a:p>
            <a:pPr marL="214305" indent="-214305" defTabSz="299134">
              <a:spcBef>
                <a:spcPts val="1898"/>
              </a:spcBef>
            </a:pPr>
            <a:r>
              <a:rPr lang="en-US" sz="2400" dirty="0" smtClean="0">
                <a:latin typeface="Avenir Light"/>
                <a:cs typeface="Avenir Light"/>
              </a:rPr>
              <a:t>Devotees from Surabaya</a:t>
            </a:r>
            <a:r>
              <a:rPr lang="en-US" sz="2400" dirty="0">
                <a:latin typeface="Avenir Light"/>
                <a:cs typeface="Avenir Light"/>
              </a:rPr>
              <a:t>, East </a:t>
            </a:r>
            <a:r>
              <a:rPr lang="en-US" sz="2400" dirty="0" smtClean="0">
                <a:latin typeface="Avenir Light"/>
                <a:cs typeface="Avenir Light"/>
              </a:rPr>
              <a:t>Java immediately began </a:t>
            </a:r>
            <a:r>
              <a:rPr lang="en-US" sz="2400" dirty="0">
                <a:latin typeface="Avenir Light"/>
                <a:cs typeface="Avenir Light"/>
              </a:rPr>
              <a:t>offering aid </a:t>
            </a:r>
            <a:r>
              <a:rPr lang="en-US" sz="2400" dirty="0" smtClean="0">
                <a:latin typeface="Avenir Light"/>
                <a:cs typeface="Avenir Light"/>
              </a:rPr>
              <a:t>in Batu about 20km from worst hit area</a:t>
            </a:r>
          </a:p>
          <a:p>
            <a:pPr marL="214305" indent="-214305" defTabSz="299134">
              <a:spcBef>
                <a:spcPts val="1898"/>
              </a:spcBef>
            </a:pPr>
            <a:r>
              <a:rPr lang="en-US" sz="2400" dirty="0" smtClean="0">
                <a:latin typeface="Avenir Light"/>
                <a:cs typeface="Avenir Light"/>
              </a:rPr>
              <a:t>On </a:t>
            </a:r>
            <a:r>
              <a:rPr lang="en-US" sz="2400" dirty="0">
                <a:latin typeface="Avenir Light"/>
                <a:cs typeface="Avenir Light"/>
              </a:rPr>
              <a:t>21st February 2014, </a:t>
            </a:r>
            <a:r>
              <a:rPr lang="en-US" sz="2400" dirty="0" smtClean="0">
                <a:latin typeface="Avenir Light"/>
                <a:cs typeface="Avenir Light"/>
              </a:rPr>
              <a:t>nine </a:t>
            </a:r>
            <a:r>
              <a:rPr lang="en-US" sz="2400" dirty="0">
                <a:latin typeface="Avenir Light"/>
                <a:cs typeface="Avenir Light"/>
              </a:rPr>
              <a:t>Sathya Sai volunteers distributed </a:t>
            </a:r>
            <a:r>
              <a:rPr lang="en-US" sz="2400" dirty="0" smtClean="0">
                <a:latin typeface="Avenir Light"/>
                <a:cs typeface="Avenir Light"/>
              </a:rPr>
              <a:t>food and supplies to 1,500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9036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KELU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64" r="28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8701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590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Malaysia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4.bp.blogspot.com/_oJ1c54AEI0E/TKdAvDIoTyI/AAAAAAAAAKg/Gwr1VZ1fXDU/s1600/malaysia-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562600"/>
            <a:ext cx="1864895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80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1185</TotalTime>
  <Words>964</Words>
  <Application>Microsoft Office PowerPoint</Application>
  <PresentationFormat>On-screen Show (4:3)</PresentationFormat>
  <Paragraphs>135</Paragraphs>
  <Slides>48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Median</vt:lpstr>
      <vt:lpstr>Zone 4 Report  December 2013 – June 2014</vt:lpstr>
      <vt:lpstr>Indonesia</vt:lpstr>
      <vt:lpstr>National Sai &amp; Youth Convention</vt:lpstr>
      <vt:lpstr>Slide 4</vt:lpstr>
      <vt:lpstr>Search &amp; Rescue Basic Training</vt:lpstr>
      <vt:lpstr>Slide 6</vt:lpstr>
      <vt:lpstr>Mount Kelud Eruption</vt:lpstr>
      <vt:lpstr>Slide 8</vt:lpstr>
      <vt:lpstr>Malaysia</vt:lpstr>
      <vt:lpstr>Unity Prayers by Friendship Group</vt:lpstr>
      <vt:lpstr>Unity Prayer</vt:lpstr>
      <vt:lpstr>Mahasamadhi Seva </vt:lpstr>
      <vt:lpstr>Narayana Seva</vt:lpstr>
      <vt:lpstr>Parents Appreciation Day</vt:lpstr>
      <vt:lpstr>Educare Conference</vt:lpstr>
      <vt:lpstr>Singapore</vt:lpstr>
      <vt:lpstr>Mahasamadhi Seva Activities</vt:lpstr>
      <vt:lpstr>Willing Hearts Seva</vt:lpstr>
      <vt:lpstr>Slide 19</vt:lpstr>
      <vt:lpstr>Thailand</vt:lpstr>
      <vt:lpstr>Narayana Seva</vt:lpstr>
      <vt:lpstr>Christmas with Good Shepherd Sisters</vt:lpstr>
      <vt:lpstr>Mahasamadhi Seva</vt:lpstr>
      <vt:lpstr>Nepal</vt:lpstr>
      <vt:lpstr>Community Bhajans </vt:lpstr>
      <vt:lpstr>Public Meetings and Exhibition </vt:lpstr>
      <vt:lpstr>Slide 27</vt:lpstr>
      <vt:lpstr>Slide 28</vt:lpstr>
      <vt:lpstr>Slide 29</vt:lpstr>
      <vt:lpstr>Slide 30</vt:lpstr>
      <vt:lpstr>Laos</vt:lpstr>
      <vt:lpstr>Current Education Programme</vt:lpstr>
      <vt:lpstr>Sathya Sai School in Laos</vt:lpstr>
      <vt:lpstr>Photo of on-going school construction</vt:lpstr>
      <vt:lpstr>Cambodia</vt:lpstr>
      <vt:lpstr>CAMBODIA SAI CENTER</vt:lpstr>
      <vt:lpstr>Sri Lanka</vt:lpstr>
      <vt:lpstr>Sathya Sai School, Manipay, Jaffna</vt:lpstr>
      <vt:lpstr>Sai Children's Home Vavuniya</vt:lpstr>
      <vt:lpstr>Ambulance for Medical Camps</vt:lpstr>
      <vt:lpstr>Medical Camps</vt:lpstr>
      <vt:lpstr>Eye camp and Cataract Surgery</vt:lpstr>
      <vt:lpstr>Sathya Sai Water project</vt:lpstr>
      <vt:lpstr>Village Development</vt:lpstr>
      <vt:lpstr>Village Development</vt:lpstr>
      <vt:lpstr>Sai Devotees from Many Countries  -Cambodia Seva—A Zonal Event</vt:lpstr>
      <vt:lpstr>Zone 4 Grama Seva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Meng</dc:creator>
  <cp:lastModifiedBy>ravindran</cp:lastModifiedBy>
  <cp:revision>141</cp:revision>
  <dcterms:created xsi:type="dcterms:W3CDTF">2014-07-10T02:10:46Z</dcterms:created>
  <dcterms:modified xsi:type="dcterms:W3CDTF">2014-07-10T02:18:58Z</dcterms:modified>
</cp:coreProperties>
</file>