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75" r:id="rId2"/>
    <p:sldId id="276" r:id="rId3"/>
    <p:sldId id="294" r:id="rId4"/>
    <p:sldId id="311" r:id="rId5"/>
    <p:sldId id="312" r:id="rId6"/>
    <p:sldId id="313" r:id="rId7"/>
    <p:sldId id="296" r:id="rId8"/>
    <p:sldId id="295" r:id="rId9"/>
    <p:sldId id="310" r:id="rId10"/>
    <p:sldId id="293" r:id="rId11"/>
    <p:sldId id="314" r:id="rId12"/>
    <p:sldId id="315" r:id="rId13"/>
    <p:sldId id="316" r:id="rId14"/>
    <p:sldId id="317" r:id="rId15"/>
    <p:sldId id="318" r:id="rId16"/>
    <p:sldId id="319" r:id="rId17"/>
    <p:sldId id="320" r:id="rId18"/>
    <p:sldId id="321" r:id="rId19"/>
    <p:sldId id="322" r:id="rId20"/>
    <p:sldId id="333" r:id="rId21"/>
    <p:sldId id="336" r:id="rId22"/>
    <p:sldId id="337" r:id="rId23"/>
    <p:sldId id="338" r:id="rId24"/>
    <p:sldId id="339" r:id="rId25"/>
    <p:sldId id="340" r:id="rId26"/>
    <p:sldId id="341" r:id="rId27"/>
    <p:sldId id="342" r:id="rId28"/>
    <p:sldId id="343" r:id="rId29"/>
    <p:sldId id="344" r:id="rId30"/>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94638" autoAdjust="0"/>
  </p:normalViewPr>
  <p:slideViewPr>
    <p:cSldViewPr snapToGrid="0" snapToObjects="1">
      <p:cViewPr varScale="1">
        <p:scale>
          <a:sx n="125" d="100"/>
          <a:sy n="125" d="100"/>
        </p:scale>
        <p:origin x="1194" y="108"/>
      </p:cViewPr>
      <p:guideLst>
        <p:guide orient="horz" pos="2160"/>
        <p:guide pos="2880"/>
      </p:guideLst>
    </p:cSldViewPr>
  </p:slideViewPr>
  <p:outlineViewPr>
    <p:cViewPr>
      <p:scale>
        <a:sx n="33" d="100"/>
        <a:sy n="33" d="100"/>
      </p:scale>
      <p:origin x="0" y="82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9" d="100"/>
          <a:sy n="89" d="100"/>
        </p:scale>
        <p:origin x="-3680" y="-128"/>
      </p:cViewPr>
      <p:guideLst>
        <p:guide orient="horz" pos="2909"/>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1259E809-C5F8-F34D-AD8B-944A97F87CCA}" type="datetimeFigureOut">
              <a:rPr lang="en-US" smtClean="0"/>
              <a:t>8/10/2014</a:t>
            </a:fld>
            <a:endParaRPr lang="en-US" dirty="0"/>
          </a:p>
        </p:txBody>
      </p:sp>
      <p:sp>
        <p:nvSpPr>
          <p:cNvPr id="4" name="Footer Placeholder 3"/>
          <p:cNvSpPr>
            <a:spLocks noGrp="1"/>
          </p:cNvSpPr>
          <p:nvPr>
            <p:ph type="ftr" sz="quarter" idx="2"/>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772525"/>
            <a:ext cx="3038475" cy="461963"/>
          </a:xfrm>
          <a:prstGeom prst="rect">
            <a:avLst/>
          </a:prstGeom>
        </p:spPr>
        <p:txBody>
          <a:bodyPr vert="horz" lIns="91440" tIns="45720" rIns="91440" bIns="45720" rtlCol="0" anchor="b"/>
          <a:lstStyle>
            <a:lvl1pPr algn="r">
              <a:defRPr sz="1200"/>
            </a:lvl1pPr>
          </a:lstStyle>
          <a:p>
            <a:fld id="{B2D1A5E5-7E53-E44A-8E29-513BB83D8FF9}" type="slidenum">
              <a:rPr lang="en-US" smtClean="0"/>
              <a:t>‹#›</a:t>
            </a:fld>
            <a:endParaRPr lang="en-US" dirty="0"/>
          </a:p>
        </p:txBody>
      </p:sp>
    </p:spTree>
    <p:extLst>
      <p:ext uri="{BB962C8B-B14F-4D97-AF65-F5344CB8AC3E}">
        <p14:creationId xmlns:p14="http://schemas.microsoft.com/office/powerpoint/2010/main" val="2712633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D8096E35-E970-B843-9C13-12DE7ED3E031}" type="datetimeFigureOut">
              <a:rPr lang="en-US" smtClean="0"/>
              <a:t>8/10/2014</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a:defRPr sz="1200"/>
            </a:lvl1pPr>
          </a:lstStyle>
          <a:p>
            <a:fld id="{CA10BA0D-2A82-0547-BA5A-46F721D4CB49}" type="slidenum">
              <a:rPr lang="en-US" smtClean="0"/>
              <a:t>‹#›</a:t>
            </a:fld>
            <a:endParaRPr lang="en-US" dirty="0"/>
          </a:p>
        </p:txBody>
      </p:sp>
    </p:spTree>
    <p:extLst>
      <p:ext uri="{BB962C8B-B14F-4D97-AF65-F5344CB8AC3E}">
        <p14:creationId xmlns:p14="http://schemas.microsoft.com/office/powerpoint/2010/main" val="16783607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0BA0D-2A82-0547-BA5A-46F721D4CB49}" type="slidenum">
              <a:rPr lang="en-US" smtClean="0"/>
              <a:t>1</a:t>
            </a:fld>
            <a:endParaRPr lang="en-US" dirty="0"/>
          </a:p>
        </p:txBody>
      </p:sp>
    </p:spTree>
    <p:extLst>
      <p:ext uri="{BB962C8B-B14F-4D97-AF65-F5344CB8AC3E}">
        <p14:creationId xmlns:p14="http://schemas.microsoft.com/office/powerpoint/2010/main" val="361375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Perhaps</a:t>
            </a:r>
            <a:r>
              <a:rPr lang="en-GB" baseline="0" dirty="0" smtClean="0"/>
              <a:t> we can introduce ourselves and how we came to be part of this programme as we go over the history of the programme? </a:t>
            </a:r>
            <a:r>
              <a:rPr lang="en-GB" baseline="0" dirty="0" smtClean="0">
                <a:solidFill>
                  <a:srgbClr val="FF0000"/>
                </a:solidFill>
              </a:rPr>
              <a:t>DESCRIBING OUR ROLES WOULD BE BEST AND BRIEF DESCRIPTION OF PAST EXPERIENCE IN SAI ORGANIZATION OR WORK THAT MIGHT BE HELPFUL FOR THEM TO KNOW</a:t>
            </a:r>
            <a:endParaRPr lang="en-GB" baseline="0" dirty="0" smtClean="0"/>
          </a:p>
          <a:p>
            <a:endParaRPr lang="en-GB" baseline="0" dirty="0" smtClean="0"/>
          </a:p>
          <a:p>
            <a:r>
              <a:rPr lang="en-GB" baseline="0" dirty="0" smtClean="0"/>
              <a:t>I will mention that to our knowledge only UK and Europe have a leadership programme (and Australia has a apprenticeship programme) whilst other countries are thinking about developing one.</a:t>
            </a:r>
          </a:p>
          <a:p>
            <a:endParaRPr lang="en-GB" baseline="0" dirty="0" smtClean="0"/>
          </a:p>
          <a:p>
            <a:r>
              <a:rPr lang="en-GB" baseline="0" dirty="0" smtClean="0"/>
              <a:t>I will mention that the first phase of this programme is solely focused on youth leadership with all Zone/</a:t>
            </a:r>
            <a:r>
              <a:rPr lang="en-GB" baseline="0" dirty="0" err="1" smtClean="0"/>
              <a:t>Dep</a:t>
            </a:r>
            <a:r>
              <a:rPr lang="en-GB" baseline="0" dirty="0" smtClean="0"/>
              <a:t> Zone YC participating and the reasons for this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E45C233-512C-4289-991B-F59F6A6A28F2}" type="slidenum">
              <a:rPr lang="en-GB" smtClean="0"/>
              <a:t>21</a:t>
            </a:fld>
            <a:endParaRPr lang="en-GB"/>
          </a:p>
        </p:txBody>
      </p:sp>
    </p:spTree>
    <p:extLst>
      <p:ext uri="{BB962C8B-B14F-4D97-AF65-F5344CB8AC3E}">
        <p14:creationId xmlns:p14="http://schemas.microsoft.com/office/powerpoint/2010/main" val="1457806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altLang="en-US" dirty="0" smtClean="0"/>
              <a:t>The Do part is all about how</a:t>
            </a:r>
            <a:r>
              <a:rPr lang="en-US" altLang="en-US" baseline="0" dirty="0" smtClean="0"/>
              <a:t> this self reflection and self audit helps us as leaders to focus on our own self improvement.  And the best way we can lead is to Put Swami’s teachings into practice each and every moment so that we lead by example.</a:t>
            </a:r>
            <a:endParaRPr lang="en-US" altLang="en-US" dirty="0" smtClean="0"/>
          </a:p>
        </p:txBody>
      </p:sp>
      <p:sp>
        <p:nvSpPr>
          <p:cNvPr id="4" name="Slide Number Placeholder 3"/>
          <p:cNvSpPr>
            <a:spLocks noGrp="1"/>
          </p:cNvSpPr>
          <p:nvPr>
            <p:ph type="sldNum" sz="quarter" idx="10"/>
          </p:nvPr>
        </p:nvSpPr>
        <p:spPr/>
        <p:txBody>
          <a:bodyPr/>
          <a:lstStyle/>
          <a:p>
            <a:fld id="{3E45C233-512C-4289-991B-F59F6A6A28F2}" type="slidenum">
              <a:rPr lang="en-GB" smtClean="0"/>
              <a:t>25</a:t>
            </a:fld>
            <a:endParaRPr lang="en-GB"/>
          </a:p>
        </p:txBody>
      </p:sp>
    </p:spTree>
    <p:extLst>
      <p:ext uri="{BB962C8B-B14F-4D97-AF65-F5344CB8AC3E}">
        <p14:creationId xmlns:p14="http://schemas.microsoft.com/office/powerpoint/2010/main" val="87620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7C84C23-11FE-46DC-8B86-2939425C9D8C}" type="slidenum">
              <a:rPr lang="en-CA" smtClean="0"/>
              <a:pPr/>
              <a:t>5</a:t>
            </a:fld>
            <a:endParaRPr lang="en-CA" dirty="0"/>
          </a:p>
        </p:txBody>
      </p:sp>
    </p:spTree>
    <p:extLst>
      <p:ext uri="{BB962C8B-B14F-4D97-AF65-F5344CB8AC3E}">
        <p14:creationId xmlns:p14="http://schemas.microsoft.com/office/powerpoint/2010/main" val="269890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8038"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64830F-3535-46A3-A081-D7D40B0D7E2A}" type="slidenum">
              <a:rPr lang="en-US" smtClean="0"/>
              <a:pPr/>
              <a:t>12</a:t>
            </a:fld>
            <a:endParaRPr lang="en-US"/>
          </a:p>
        </p:txBody>
      </p:sp>
    </p:spTree>
    <p:extLst>
      <p:ext uri="{BB962C8B-B14F-4D97-AF65-F5344CB8AC3E}">
        <p14:creationId xmlns:p14="http://schemas.microsoft.com/office/powerpoint/2010/main" val="309463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8038"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64830F-3535-46A3-A081-D7D40B0D7E2A}" type="slidenum">
              <a:rPr lang="en-US" smtClean="0"/>
              <a:pPr/>
              <a:t>13</a:t>
            </a:fld>
            <a:endParaRPr lang="en-US"/>
          </a:p>
        </p:txBody>
      </p:sp>
    </p:spTree>
    <p:extLst>
      <p:ext uri="{BB962C8B-B14F-4D97-AF65-F5344CB8AC3E}">
        <p14:creationId xmlns:p14="http://schemas.microsoft.com/office/powerpoint/2010/main" val="189676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8038" cy="3463925"/>
          </a:xfrm>
        </p:spPr>
      </p:sp>
      <p:sp>
        <p:nvSpPr>
          <p:cNvPr id="3" name="Notes Placeholder 2"/>
          <p:cNvSpPr>
            <a:spLocks noGrp="1"/>
          </p:cNvSpPr>
          <p:nvPr>
            <p:ph type="body" idx="1"/>
          </p:nvPr>
        </p:nvSpPr>
        <p:spPr/>
        <p:txBody>
          <a:bodyPr/>
          <a:lstStyle/>
          <a:p>
            <a:r>
              <a:rPr lang="en-US" dirty="0" smtClean="0"/>
              <a:t>Recognition</a:t>
            </a:r>
          </a:p>
        </p:txBody>
      </p:sp>
      <p:sp>
        <p:nvSpPr>
          <p:cNvPr id="4" name="Slide Number Placeholder 3"/>
          <p:cNvSpPr>
            <a:spLocks noGrp="1"/>
          </p:cNvSpPr>
          <p:nvPr>
            <p:ph type="sldNum" sz="quarter" idx="10"/>
          </p:nvPr>
        </p:nvSpPr>
        <p:spPr/>
        <p:txBody>
          <a:bodyPr/>
          <a:lstStyle/>
          <a:p>
            <a:fld id="{D564830F-3535-46A3-A081-D7D40B0D7E2A}" type="slidenum">
              <a:rPr lang="en-US" smtClean="0"/>
              <a:pPr/>
              <a:t>14</a:t>
            </a:fld>
            <a:endParaRPr lang="en-US"/>
          </a:p>
        </p:txBody>
      </p:sp>
    </p:spTree>
    <p:extLst>
      <p:ext uri="{BB962C8B-B14F-4D97-AF65-F5344CB8AC3E}">
        <p14:creationId xmlns:p14="http://schemas.microsoft.com/office/powerpoint/2010/main" val="217243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8038"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64830F-3535-46A3-A081-D7D40B0D7E2A}" type="slidenum">
              <a:rPr lang="en-US" smtClean="0"/>
              <a:pPr/>
              <a:t>15</a:t>
            </a:fld>
            <a:endParaRPr lang="en-US"/>
          </a:p>
        </p:txBody>
      </p:sp>
    </p:spTree>
    <p:extLst>
      <p:ext uri="{BB962C8B-B14F-4D97-AF65-F5344CB8AC3E}">
        <p14:creationId xmlns:p14="http://schemas.microsoft.com/office/powerpoint/2010/main" val="198440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8038"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64830F-3535-46A3-A081-D7D40B0D7E2A}" type="slidenum">
              <a:rPr lang="en-US" smtClean="0"/>
              <a:pPr/>
              <a:t>16</a:t>
            </a:fld>
            <a:endParaRPr lang="en-US"/>
          </a:p>
        </p:txBody>
      </p:sp>
    </p:spTree>
    <p:extLst>
      <p:ext uri="{BB962C8B-B14F-4D97-AF65-F5344CB8AC3E}">
        <p14:creationId xmlns:p14="http://schemas.microsoft.com/office/powerpoint/2010/main" val="3642441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10BA0D-2A82-0547-BA5A-46F721D4CB49}" type="slidenum">
              <a:rPr lang="en-US" smtClean="0"/>
              <a:t>19</a:t>
            </a:fld>
            <a:endParaRPr lang="en-US" dirty="0"/>
          </a:p>
        </p:txBody>
      </p:sp>
    </p:spTree>
    <p:extLst>
      <p:ext uri="{BB962C8B-B14F-4D97-AF65-F5344CB8AC3E}">
        <p14:creationId xmlns:p14="http://schemas.microsoft.com/office/powerpoint/2010/main" val="226322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Perhaps</a:t>
            </a:r>
            <a:r>
              <a:rPr lang="en-GB" baseline="0" dirty="0" smtClean="0"/>
              <a:t> we can introduce ourselves and how we came to be part of this programme as we go over the history of the programme? </a:t>
            </a:r>
            <a:r>
              <a:rPr lang="en-GB" baseline="0" dirty="0" smtClean="0">
                <a:solidFill>
                  <a:srgbClr val="FF0000"/>
                </a:solidFill>
              </a:rPr>
              <a:t>DESCRIBING OUR ROLES WOULD BE BEST AND BRIEF DESCRIPTION OF PAST EXPERIENCE IN SAI ORGANIZATION OR WORK THAT MIGHT BE HELPFUL FOR THEM TO KNOW</a:t>
            </a:r>
            <a:endParaRPr lang="en-GB" baseline="0" dirty="0" smtClean="0"/>
          </a:p>
          <a:p>
            <a:endParaRPr lang="en-GB" baseline="0" dirty="0" smtClean="0"/>
          </a:p>
          <a:p>
            <a:r>
              <a:rPr lang="en-GB" baseline="0" dirty="0" smtClean="0"/>
              <a:t>I will mention that to our knowledge only UK and Europe have a leadership programme (and Australia has a apprenticeship programme) whilst other countries are thinking about developing one.</a:t>
            </a:r>
          </a:p>
          <a:p>
            <a:endParaRPr lang="en-GB" baseline="0" dirty="0" smtClean="0"/>
          </a:p>
          <a:p>
            <a:r>
              <a:rPr lang="en-GB" baseline="0" dirty="0" smtClean="0"/>
              <a:t>I will mention that the first phase of this programme is solely focused on youth leadership with all Zone/</a:t>
            </a:r>
            <a:r>
              <a:rPr lang="en-GB" baseline="0" dirty="0" err="1" smtClean="0"/>
              <a:t>Dep</a:t>
            </a:r>
            <a:r>
              <a:rPr lang="en-GB" baseline="0" dirty="0" smtClean="0"/>
              <a:t> Zone YC participating and the reasons for this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E45C233-512C-4289-991B-F59F6A6A28F2}" type="slidenum">
              <a:rPr lang="en-GB" smtClean="0"/>
              <a:t>20</a:t>
            </a:fld>
            <a:endParaRPr lang="en-GB"/>
          </a:p>
        </p:txBody>
      </p:sp>
    </p:spTree>
    <p:extLst>
      <p:ext uri="{BB962C8B-B14F-4D97-AF65-F5344CB8AC3E}">
        <p14:creationId xmlns:p14="http://schemas.microsoft.com/office/powerpoint/2010/main" val="1457806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825509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166044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270864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81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312417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39143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179670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354816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218276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301438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73706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1932A34-2161-1345-A273-88888B05F1DA}" type="datetimeFigureOut">
              <a:rPr lang="en-US" smtClean="0"/>
              <a:pPr/>
              <a:t>8/10/2014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401494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32A34-2161-1345-A273-88888B05F1DA}" type="datetimeFigureOut">
              <a:rPr lang="en-US" smtClean="0"/>
              <a:pPr/>
              <a:t>8/10/2014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5D260-50C1-E14D-96D6-D836A9346D8B}" type="slidenum">
              <a:rPr lang="en-US" smtClean="0"/>
              <a:pPr/>
              <a:t>‹#›</a:t>
            </a:fld>
            <a:endParaRPr lang="en-US" dirty="0"/>
          </a:p>
        </p:txBody>
      </p:sp>
    </p:spTree>
    <p:extLst>
      <p:ext uri="{BB962C8B-B14F-4D97-AF65-F5344CB8AC3E}">
        <p14:creationId xmlns:p14="http://schemas.microsoft.com/office/powerpoint/2010/main" val="3523825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2313726" cy="6858000"/>
          </a:xfrm>
          <a:prstGeom prst="rect">
            <a:avLst/>
          </a:prstGeom>
          <a:gradFill flip="none" rotWithShape="1">
            <a:gsLst>
              <a:gs pos="0">
                <a:srgbClr val="FF9B16">
                  <a:alpha val="84000"/>
                </a:srgbClr>
              </a:gs>
              <a:gs pos="100000">
                <a:srgbClr val="FFFFFF">
                  <a:alpha val="98000"/>
                </a:srgbClr>
              </a:gs>
            </a:gsLst>
            <a:lin ang="21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33873" t="1676" r="22013" b="6791"/>
          <a:stretch/>
        </p:blipFill>
        <p:spPr>
          <a:xfrm>
            <a:off x="-10160" y="1342009"/>
            <a:ext cx="1602228" cy="5515991"/>
          </a:xfrm>
          <a:prstGeom prst="rect">
            <a:avLst/>
          </a:prstGeom>
        </p:spPr>
      </p:pic>
      <p:sp>
        <p:nvSpPr>
          <p:cNvPr id="9" name="Content Placeholder 8"/>
          <p:cNvSpPr>
            <a:spLocks noGrp="1"/>
          </p:cNvSpPr>
          <p:nvPr>
            <p:ph idx="1"/>
          </p:nvPr>
        </p:nvSpPr>
        <p:spPr>
          <a:xfrm>
            <a:off x="1592068" y="1805385"/>
            <a:ext cx="6902856" cy="4586992"/>
          </a:xfrm>
        </p:spPr>
        <p:txBody>
          <a:bodyPr>
            <a:normAutofit/>
          </a:bodyPr>
          <a:lstStyle/>
          <a:p>
            <a:pPr marL="342900" lvl="1" indent="-342900">
              <a:buFont typeface="Arial"/>
              <a:buChar char="•"/>
            </a:pPr>
            <a:endParaRPr lang="en-US" sz="4000" dirty="0">
              <a:solidFill>
                <a:srgbClr val="17375E"/>
              </a:solidFill>
            </a:endParaRPr>
          </a:p>
          <a:p>
            <a:pPr algn="ctr">
              <a:buNone/>
            </a:pPr>
            <a:endParaRPr lang="en-US" sz="4000" dirty="0" smtClean="0">
              <a:solidFill>
                <a:srgbClr val="17375E"/>
              </a:solidFill>
            </a:endParaRPr>
          </a:p>
          <a:p>
            <a:pPr algn="ctr">
              <a:buNone/>
            </a:pPr>
            <a:endParaRPr lang="en-US" sz="4000" dirty="0" smtClean="0">
              <a:solidFill>
                <a:srgbClr val="17375E"/>
              </a:solidFill>
            </a:endParaRPr>
          </a:p>
          <a:p>
            <a:pPr algn="ctr">
              <a:buNone/>
            </a:pPr>
            <a:r>
              <a:rPr lang="en-US" dirty="0" smtClean="0">
                <a:solidFill>
                  <a:srgbClr val="17375E"/>
                </a:solidFill>
              </a:rPr>
              <a:t>An offering at the</a:t>
            </a:r>
          </a:p>
          <a:p>
            <a:pPr algn="ctr">
              <a:buNone/>
            </a:pPr>
            <a:r>
              <a:rPr lang="en-US" dirty="0" smtClean="0">
                <a:solidFill>
                  <a:srgbClr val="17375E"/>
                </a:solidFill>
              </a:rPr>
              <a:t>Divine Lotus Feet of</a:t>
            </a:r>
          </a:p>
          <a:p>
            <a:pPr algn="ctr">
              <a:buNone/>
            </a:pPr>
            <a:r>
              <a:rPr lang="en-US" dirty="0" smtClean="0">
                <a:solidFill>
                  <a:srgbClr val="17375E"/>
                </a:solidFill>
              </a:rPr>
              <a:t>Bhagawan Sri Sathya Sai Baba</a:t>
            </a:r>
            <a:endParaRPr lang="en-US" dirty="0">
              <a:solidFill>
                <a:srgbClr val="17375E"/>
              </a:solidFill>
            </a:endParaRPr>
          </a:p>
        </p:txBody>
      </p:sp>
      <p:sp>
        <p:nvSpPr>
          <p:cNvPr id="2" name="Rectangle 1"/>
          <p:cNvSpPr/>
          <p:nvPr/>
        </p:nvSpPr>
        <p:spPr>
          <a:xfrm>
            <a:off x="1740314" y="510988"/>
            <a:ext cx="7055329" cy="1692771"/>
          </a:xfrm>
          <a:prstGeom prst="rect">
            <a:avLst/>
          </a:prstGeom>
        </p:spPr>
        <p:txBody>
          <a:bodyPr wrap="square">
            <a:spAutoFit/>
          </a:bodyPr>
          <a:lstStyle/>
          <a:p>
            <a:pPr algn="ctr"/>
            <a:r>
              <a:rPr lang="en-US" sz="3600" b="1" dirty="0" smtClean="0">
                <a:solidFill>
                  <a:schemeClr val="tx2">
                    <a:lumMod val="75000"/>
                  </a:schemeClr>
                </a:solidFill>
              </a:rPr>
              <a:t>Sathya</a:t>
            </a:r>
            <a:r>
              <a:rPr lang="en-US" sz="3200" b="1" dirty="0" smtClean="0">
                <a:solidFill>
                  <a:schemeClr val="tx2">
                    <a:lumMod val="75000"/>
                  </a:schemeClr>
                </a:solidFill>
              </a:rPr>
              <a:t> Sai School Building </a:t>
            </a:r>
            <a:r>
              <a:rPr lang="en-US" sz="3600" b="1" dirty="0" smtClean="0">
                <a:solidFill>
                  <a:schemeClr val="tx2">
                    <a:lumMod val="75000"/>
                  </a:schemeClr>
                </a:solidFill>
              </a:rPr>
              <a:t>Project</a:t>
            </a:r>
            <a:r>
              <a:rPr lang="en-US" sz="3200" b="1" dirty="0" smtClean="0">
                <a:solidFill>
                  <a:schemeClr val="tx2">
                    <a:lumMod val="75000"/>
                  </a:schemeClr>
                </a:solidFill>
              </a:rPr>
              <a:t> </a:t>
            </a:r>
          </a:p>
          <a:p>
            <a:pPr algn="ctr"/>
            <a:r>
              <a:rPr lang="en-US" sz="4000" b="1" dirty="0">
                <a:solidFill>
                  <a:schemeClr val="tx2">
                    <a:lumMod val="75000"/>
                  </a:schemeClr>
                </a:solidFill>
              </a:rPr>
              <a:t>	</a:t>
            </a:r>
            <a:r>
              <a:rPr lang="en-US" sz="4000" b="1" dirty="0" smtClean="0">
                <a:solidFill>
                  <a:schemeClr val="tx2">
                    <a:lumMod val="75000"/>
                  </a:schemeClr>
                </a:solidFill>
              </a:rPr>
              <a:t>	</a:t>
            </a:r>
            <a:r>
              <a:rPr lang="en-US" sz="2400" b="1" dirty="0" smtClean="0">
                <a:solidFill>
                  <a:schemeClr val="tx2">
                    <a:lumMod val="75000"/>
                  </a:schemeClr>
                </a:solidFill>
              </a:rPr>
              <a:t>451 Ellesmere Road, Toronto</a:t>
            </a:r>
          </a:p>
          <a:p>
            <a:pPr algn="ctr"/>
            <a:r>
              <a:rPr lang="en-US" sz="2400" b="1" dirty="0">
                <a:solidFill>
                  <a:schemeClr val="tx2">
                    <a:lumMod val="75000"/>
                  </a:schemeClr>
                </a:solidFill>
              </a:rPr>
              <a:t>	</a:t>
            </a:r>
            <a:r>
              <a:rPr lang="en-US" sz="2400" b="1" dirty="0" smtClean="0">
                <a:solidFill>
                  <a:schemeClr val="tx2">
                    <a:lumMod val="75000"/>
                  </a:schemeClr>
                </a:solidFill>
              </a:rPr>
              <a:t>	Ontario, M1R 4E5, Canada</a:t>
            </a:r>
            <a:endParaRPr lang="en-US" sz="2400" b="1" dirty="0">
              <a:solidFill>
                <a:schemeClr val="tx2">
                  <a:lumMod val="75000"/>
                </a:schemeClr>
              </a:solidFill>
            </a:endParaRPr>
          </a:p>
        </p:txBody>
      </p:sp>
      <p:pic>
        <p:nvPicPr>
          <p:cNvPr id="11" name="Picture 10"/>
          <p:cNvPicPr>
            <a:picLocks noChangeAspect="1"/>
          </p:cNvPicPr>
          <p:nvPr/>
        </p:nvPicPr>
        <p:blipFill>
          <a:blip r:embed="rId4"/>
          <a:stretch>
            <a:fillRect/>
          </a:stretch>
        </p:blipFill>
        <p:spPr>
          <a:xfrm>
            <a:off x="0" y="29492"/>
            <a:ext cx="1977699" cy="1775893"/>
          </a:xfrm>
          <a:prstGeom prst="rect">
            <a:avLst/>
          </a:prstGeom>
        </p:spPr>
      </p:pic>
      <p:pic>
        <p:nvPicPr>
          <p:cNvPr id="4" name="Picture 3" descr="Exterior-fron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875" y="2353884"/>
            <a:ext cx="4208243" cy="1608765"/>
          </a:xfrm>
          <a:prstGeom prst="rect">
            <a:avLst/>
          </a:prstGeom>
        </p:spPr>
      </p:pic>
    </p:spTree>
    <p:extLst>
      <p:ext uri="{BB962C8B-B14F-4D97-AF65-F5344CB8AC3E}">
        <p14:creationId xmlns:p14="http://schemas.microsoft.com/office/powerpoint/2010/main" val="4244460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2313726" cy="6858000"/>
          </a:xfrm>
          <a:prstGeom prst="rect">
            <a:avLst/>
          </a:prstGeom>
          <a:gradFill flip="none" rotWithShape="1">
            <a:gsLst>
              <a:gs pos="0">
                <a:srgbClr val="FF9B16">
                  <a:alpha val="84000"/>
                </a:srgbClr>
              </a:gs>
              <a:gs pos="100000">
                <a:srgbClr val="FFFFFF">
                  <a:alpha val="98000"/>
                </a:srgbClr>
              </a:gs>
            </a:gsLst>
            <a:lin ang="21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33873" t="1676" r="22013" b="6791"/>
          <a:stretch/>
        </p:blipFill>
        <p:spPr>
          <a:xfrm>
            <a:off x="-10160" y="1342009"/>
            <a:ext cx="1602228" cy="5515991"/>
          </a:xfrm>
          <a:prstGeom prst="rect">
            <a:avLst/>
          </a:prstGeom>
        </p:spPr>
      </p:pic>
      <p:sp>
        <p:nvSpPr>
          <p:cNvPr id="9" name="Content Placeholder 8"/>
          <p:cNvSpPr>
            <a:spLocks noGrp="1"/>
          </p:cNvSpPr>
          <p:nvPr>
            <p:ph idx="1"/>
          </p:nvPr>
        </p:nvSpPr>
        <p:spPr>
          <a:xfrm>
            <a:off x="1387548" y="1585810"/>
            <a:ext cx="7654423" cy="4845953"/>
          </a:xfrm>
        </p:spPr>
        <p:txBody>
          <a:bodyPr>
            <a:normAutofit/>
          </a:bodyPr>
          <a:lstStyle/>
          <a:p>
            <a:pPr marL="0" indent="0" algn="ctr">
              <a:lnSpc>
                <a:spcPct val="120000"/>
              </a:lnSpc>
              <a:buNone/>
            </a:pPr>
            <a:r>
              <a:rPr lang="en-CA" sz="4000" dirty="0" smtClean="0">
                <a:solidFill>
                  <a:srgbClr val="17375E"/>
                </a:solidFill>
              </a:rPr>
              <a:t>		The devotees of Canada offer their Love and Gratitude for gifting us with</a:t>
            </a:r>
          </a:p>
          <a:p>
            <a:pPr marL="0" indent="0" algn="ctr">
              <a:lnSpc>
                <a:spcPct val="120000"/>
              </a:lnSpc>
              <a:buNone/>
            </a:pPr>
            <a:r>
              <a:rPr lang="en-CA" sz="4000" dirty="0" smtClean="0">
                <a:solidFill>
                  <a:srgbClr val="17375E"/>
                </a:solidFill>
              </a:rPr>
              <a:t>The Sathya Sai School of Canada.</a:t>
            </a:r>
          </a:p>
          <a:p>
            <a:pPr marL="0" indent="0" algn="ctr">
              <a:lnSpc>
                <a:spcPct val="120000"/>
              </a:lnSpc>
              <a:buNone/>
            </a:pPr>
            <a:r>
              <a:rPr lang="en-CA" sz="4000" dirty="0" smtClean="0">
                <a:solidFill>
                  <a:srgbClr val="17375E"/>
                </a:solidFill>
              </a:rPr>
              <a:t>We love you Swami.</a:t>
            </a:r>
            <a:endParaRPr lang="en-US" sz="4000" dirty="0">
              <a:solidFill>
                <a:srgbClr val="17375E"/>
              </a:solidFill>
            </a:endParaRPr>
          </a:p>
        </p:txBody>
      </p:sp>
      <p:pic>
        <p:nvPicPr>
          <p:cNvPr id="11" name="Picture 10"/>
          <p:cNvPicPr>
            <a:picLocks noChangeAspect="1"/>
          </p:cNvPicPr>
          <p:nvPr/>
        </p:nvPicPr>
        <p:blipFill>
          <a:blip r:embed="rId3"/>
          <a:stretch>
            <a:fillRect/>
          </a:stretch>
        </p:blipFill>
        <p:spPr>
          <a:xfrm>
            <a:off x="0" y="29492"/>
            <a:ext cx="1977699" cy="1775893"/>
          </a:xfrm>
          <a:prstGeom prst="rect">
            <a:avLst/>
          </a:prstGeom>
        </p:spPr>
      </p:pic>
      <p:sp>
        <p:nvSpPr>
          <p:cNvPr id="7" name="Rectangle 6"/>
          <p:cNvSpPr/>
          <p:nvPr/>
        </p:nvSpPr>
        <p:spPr>
          <a:xfrm>
            <a:off x="2115671" y="385481"/>
            <a:ext cx="5032552" cy="1200329"/>
          </a:xfrm>
          <a:prstGeom prst="rect">
            <a:avLst/>
          </a:prstGeom>
        </p:spPr>
        <p:txBody>
          <a:bodyPr wrap="square">
            <a:spAutoFit/>
          </a:bodyPr>
          <a:lstStyle/>
          <a:p>
            <a:pPr algn="ctr"/>
            <a:r>
              <a:rPr lang="en-US" sz="3600" b="1" dirty="0" smtClean="0">
                <a:solidFill>
                  <a:schemeClr val="tx2">
                    <a:lumMod val="75000"/>
                  </a:schemeClr>
                </a:solidFill>
              </a:rPr>
              <a:t>Thank you Dear Swami</a:t>
            </a:r>
          </a:p>
          <a:p>
            <a:pPr algn="ctr"/>
            <a:endParaRPr lang="en-US" b="1" dirty="0" smtClean="0">
              <a:solidFill>
                <a:schemeClr val="tx2">
                  <a:lumMod val="75000"/>
                </a:schemeClr>
              </a:solidFill>
            </a:endParaRPr>
          </a:p>
          <a:p>
            <a:pPr algn="ctr"/>
            <a:endParaRPr lang="en-US" b="1" dirty="0">
              <a:solidFill>
                <a:schemeClr val="tx2">
                  <a:lumMod val="75000"/>
                </a:schemeClr>
              </a:solidFill>
            </a:endParaRPr>
          </a:p>
        </p:txBody>
      </p:sp>
      <p:pic>
        <p:nvPicPr>
          <p:cNvPr id="8" name="Picture 7" descr="Exterior-fro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672" y="111705"/>
            <a:ext cx="2197327" cy="1056320"/>
          </a:xfrm>
          <a:prstGeom prst="rect">
            <a:avLst/>
          </a:prstGeom>
        </p:spPr>
      </p:pic>
    </p:spTree>
    <p:extLst>
      <p:ext uri="{BB962C8B-B14F-4D97-AF65-F5344CB8AC3E}">
        <p14:creationId xmlns:p14="http://schemas.microsoft.com/office/powerpoint/2010/main" val="3329212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3886200"/>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itle 2"/>
          <p:cNvSpPr txBox="1">
            <a:spLocks/>
          </p:cNvSpPr>
          <p:nvPr/>
        </p:nvSpPr>
        <p:spPr>
          <a:xfrm>
            <a:off x="4993640" y="4394835"/>
            <a:ext cx="3726180" cy="1981200"/>
          </a:xfrm>
          <a:prstGeom prst="rect">
            <a:avLst/>
          </a:prstGeom>
        </p:spPr>
        <p:txBody>
          <a:bodyPr wrap="square" lIns="91440" tIns="45720" rIns="91440" bIns="45720" anchor="ctr">
            <a:normAutofit/>
          </a:bodyPr>
          <a:lstStyle/>
          <a:p>
            <a:pPr marL="0" marR="0" lvl="0" indent="0" algn="ctr" defTabSz="914400" rtl="0" eaLnBrk="1" fontAlgn="auto" latinLnBrk="0" hangingPunct="1">
              <a:lnSpc>
                <a:spcPct val="102000"/>
              </a:lnSpc>
              <a:spcBef>
                <a:spcPts val="0"/>
              </a:spcBef>
              <a:spcAft>
                <a:spcPts val="0"/>
              </a:spcAft>
              <a:buClrTx/>
              <a:buSzTx/>
              <a:buFontTx/>
              <a:buNone/>
              <a:tabLst/>
              <a:defRPr/>
            </a:pPr>
            <a:r>
              <a:rPr kumimoji="0" lang="en-US" altLang="ko-KR" sz="3900" b="0" i="0" u="none" strike="noStrike" kern="1200" cap="none" spc="0" normalizeH="0" baseline="0" noProof="0" dirty="0" smtClean="0">
                <a:ln>
                  <a:noFill/>
                </a:ln>
                <a:solidFill>
                  <a:srgbClr val="0070C0"/>
                </a:solidFill>
                <a:effectLst/>
                <a:uLnTx/>
                <a:uFillTx/>
                <a:latin typeface="Myriad Pro" pitchFamily="34" charset="0"/>
                <a:ea typeface="+mj-ea"/>
                <a:cs typeface="+mj-cs"/>
              </a:rPr>
              <a:t>SAI Event Recap</a:t>
            </a:r>
            <a:endParaRPr kumimoji="0" lang="ko-KR" altLang="en-US" sz="3900" b="0" i="0" u="none" strike="noStrike" kern="1200" cap="none" spc="0" normalizeH="0" baseline="0" noProof="0" dirty="0" smtClean="0">
              <a:ln>
                <a:noFill/>
              </a:ln>
              <a:solidFill>
                <a:schemeClr val="tx1"/>
              </a:solidFill>
              <a:effectLst/>
              <a:uLnTx/>
              <a:uFillTx/>
              <a:latin typeface="Myriad Pro" pitchFamily="34" charset="0"/>
              <a:ea typeface="+mj-ea"/>
              <a:cs typeface="+mj-cs"/>
            </a:endParaRPr>
          </a:p>
        </p:txBody>
      </p:sp>
      <p:pic>
        <p:nvPicPr>
          <p:cNvPr id="12" name="Picture 1" descr="C:\Users\Amrit\Pictures\Swami Photographs\2013_08_11\IMG_0008.jpg"/>
          <p:cNvPicPr>
            <a:picLocks noChangeAspect="1" noChangeArrowheads="1"/>
          </p:cNvPicPr>
          <p:nvPr/>
        </p:nvPicPr>
        <p:blipFill>
          <a:blip r:embed="rId2" cstate="screen">
            <a:lum bright="10000" contrast="20000"/>
          </a:blip>
          <a:srcRect/>
          <a:stretch>
            <a:fillRect/>
          </a:stretch>
        </p:blipFill>
        <p:spPr bwMode="auto">
          <a:xfrm>
            <a:off x="0" y="2277"/>
            <a:ext cx="4553554" cy="6855723"/>
          </a:xfrm>
          <a:prstGeom prst="rect">
            <a:avLst/>
          </a:prstGeom>
          <a:noFill/>
        </p:spPr>
      </p:pic>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31549" y="87765"/>
            <a:ext cx="3142546" cy="3718680"/>
          </a:xfrm>
          <a:prstGeom prst="rect">
            <a:avLst/>
          </a:prstGeom>
        </p:spPr>
      </p:pic>
    </p:spTree>
    <p:extLst>
      <p:ext uri="{BB962C8B-B14F-4D97-AF65-F5344CB8AC3E}">
        <p14:creationId xmlns:p14="http://schemas.microsoft.com/office/powerpoint/2010/main" val="580407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261604"/>
            <a:ext cx="7696200" cy="924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14300" rIns="228600" bIns="114300" rtlCol="0" anchor="ctr"/>
          <a:lstStyle/>
          <a:p>
            <a:r>
              <a:rPr lang="en-US" sz="3200" b="1" dirty="0" smtClean="0">
                <a:solidFill>
                  <a:srgbClr val="00B0F0"/>
                </a:solidFill>
                <a:latin typeface="Palatino Linotype" pitchFamily="18" charset="0"/>
                <a:cs typeface="Arial" pitchFamily="34" charset="0"/>
              </a:rPr>
              <a:t>SAI Event: </a:t>
            </a:r>
            <a:r>
              <a:rPr lang="en-US" sz="3200" dirty="0" smtClean="0">
                <a:solidFill>
                  <a:srgbClr val="00B0F0"/>
                </a:solidFill>
                <a:latin typeface="Palatino Linotype" pitchFamily="18" charset="0"/>
                <a:cs typeface="Arial" pitchFamily="34" charset="0"/>
              </a:rPr>
              <a:t>Loving All and Serving All</a:t>
            </a:r>
          </a:p>
          <a:p>
            <a:pPr algn="r"/>
            <a:r>
              <a:rPr lang="en-US" sz="2400" b="1" dirty="0" smtClean="0">
                <a:solidFill>
                  <a:srgbClr val="00B0F0"/>
                </a:solidFill>
                <a:latin typeface="Palatino Linotype" pitchFamily="18" charset="0"/>
                <a:cs typeface="Arial" pitchFamily="34" charset="0"/>
              </a:rPr>
              <a:t>SAI = </a:t>
            </a:r>
            <a:r>
              <a:rPr lang="en-US" sz="2400" b="1" u="sng" dirty="0" smtClean="0">
                <a:solidFill>
                  <a:srgbClr val="00B0F0"/>
                </a:solidFill>
                <a:latin typeface="Palatino Linotype" pitchFamily="18" charset="0"/>
                <a:cs typeface="Arial" pitchFamily="34" charset="0"/>
              </a:rPr>
              <a:t>S</a:t>
            </a:r>
            <a:r>
              <a:rPr lang="en-US" sz="2400" dirty="0" smtClean="0">
                <a:solidFill>
                  <a:srgbClr val="00B0F0"/>
                </a:solidFill>
                <a:latin typeface="Palatino Linotype" pitchFamily="18" charset="0"/>
                <a:cs typeface="Arial" pitchFamily="34" charset="0"/>
              </a:rPr>
              <a:t>ervice </a:t>
            </a:r>
            <a:r>
              <a:rPr lang="en-US" sz="2400" b="1" u="sng" dirty="0" smtClean="0">
                <a:solidFill>
                  <a:srgbClr val="00B0F0"/>
                </a:solidFill>
                <a:latin typeface="Palatino Linotype" pitchFamily="18" charset="0"/>
                <a:cs typeface="Arial" pitchFamily="34" charset="0"/>
              </a:rPr>
              <a:t>A</a:t>
            </a:r>
            <a:r>
              <a:rPr lang="en-US" sz="2400" dirty="0" smtClean="0">
                <a:solidFill>
                  <a:srgbClr val="00B0F0"/>
                </a:solidFill>
                <a:latin typeface="Palatino Linotype" pitchFamily="18" charset="0"/>
                <a:cs typeface="Arial" pitchFamily="34" charset="0"/>
              </a:rPr>
              <a:t>wareness </a:t>
            </a:r>
            <a:r>
              <a:rPr lang="en-US" sz="2400" b="1" u="sng" dirty="0" smtClean="0">
                <a:solidFill>
                  <a:srgbClr val="00B0F0"/>
                </a:solidFill>
                <a:latin typeface="Palatino Linotype" pitchFamily="18" charset="0"/>
                <a:cs typeface="Arial" pitchFamily="34" charset="0"/>
              </a:rPr>
              <a:t>I</a:t>
            </a:r>
            <a:r>
              <a:rPr lang="en-US" sz="2400" dirty="0" smtClean="0">
                <a:solidFill>
                  <a:srgbClr val="00B0F0"/>
                </a:solidFill>
                <a:latin typeface="Palatino Linotype" pitchFamily="18" charset="0"/>
                <a:cs typeface="Arial" pitchFamily="34" charset="0"/>
              </a:rPr>
              <a:t>ntegration </a:t>
            </a:r>
          </a:p>
        </p:txBody>
      </p:sp>
      <p:pic>
        <p:nvPicPr>
          <p:cNvPr id="14" name="Picture 13"/>
          <p:cNvPicPr>
            <a:picLocks noChangeAspect="1"/>
          </p:cNvPicPr>
          <p:nvPr/>
        </p:nvPicPr>
        <p:blipFill rotWithShape="1">
          <a:blip r:embed="rId3" cstate="screen"/>
          <a:srcRect/>
          <a:stretch/>
        </p:blipFill>
        <p:spPr>
          <a:xfrm>
            <a:off x="7756634" y="152400"/>
            <a:ext cx="1252772" cy="1143000"/>
          </a:xfrm>
          <a:prstGeom prst="rect">
            <a:avLst/>
          </a:prstGeom>
        </p:spPr>
      </p:pic>
      <p:sp>
        <p:nvSpPr>
          <p:cNvPr id="12" name="Content Placeholder 2"/>
          <p:cNvSpPr txBox="1">
            <a:spLocks/>
          </p:cNvSpPr>
          <p:nvPr/>
        </p:nvSpPr>
        <p:spPr>
          <a:xfrm>
            <a:off x="304800" y="1447800"/>
            <a:ext cx="2667000" cy="533400"/>
          </a:xfrm>
          <a:prstGeom prst="roundRect">
            <a:avLst/>
          </a:prstGeom>
          <a:solidFill>
            <a:srgbClr val="FF6600"/>
          </a:solidFill>
        </p:spPr>
        <p:txBody>
          <a:bodyPr vert="horz" lIns="91440" tIns="45720" rIns="91440" bIns="45720" rtlCol="0" anchor="ctr">
            <a:normAutofit fontScale="85000" lnSpcReduction="10000"/>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b="1" spc="300" dirty="0" smtClean="0">
                <a:solidFill>
                  <a:schemeClr val="bg1"/>
                </a:solidFill>
                <a:latin typeface="Myriad Pro" pitchFamily="34" charset="0"/>
                <a:cs typeface="Arial" pitchFamily="34" charset="0"/>
              </a:rPr>
              <a:t>ABOUT THE EVENT</a:t>
            </a:r>
            <a:endParaRPr kumimoji="0" lang="en-US" b="1"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endParaRPr>
          </a:p>
        </p:txBody>
      </p:sp>
      <p:sp>
        <p:nvSpPr>
          <p:cNvPr id="13" name="Content Placeholder 2"/>
          <p:cNvSpPr>
            <a:spLocks noGrp="1"/>
          </p:cNvSpPr>
          <p:nvPr>
            <p:ph idx="1"/>
          </p:nvPr>
        </p:nvSpPr>
        <p:spPr>
          <a:xfrm>
            <a:off x="228600" y="2133600"/>
            <a:ext cx="8915400" cy="4114800"/>
          </a:xfrm>
        </p:spPr>
        <p:txBody>
          <a:bodyPr>
            <a:noAutofit/>
          </a:bodyPr>
          <a:lstStyle/>
          <a:p>
            <a:pPr marL="236538" indent="-236538">
              <a:lnSpc>
                <a:spcPct val="120000"/>
              </a:lnSpc>
            </a:pPr>
            <a:r>
              <a:rPr lang="en-US" sz="2000" b="1" spc="300" dirty="0" smtClean="0">
                <a:latin typeface="Myriad Pro" pitchFamily="34" charset="0"/>
                <a:cs typeface="Arial" pitchFamily="34" charset="0"/>
              </a:rPr>
              <a:t>Region 10 held Community Action Conference </a:t>
            </a:r>
            <a:r>
              <a:rPr lang="en-US" sz="2000" spc="300" dirty="0" smtClean="0">
                <a:latin typeface="Myriad Pro" pitchFamily="34" charset="0"/>
                <a:cs typeface="Arial" pitchFamily="34" charset="0"/>
              </a:rPr>
              <a:t>in Dallas with 300 leaders from 70+ socially-minded organizations</a:t>
            </a:r>
          </a:p>
          <a:p>
            <a:pPr marL="236538" indent="-236538">
              <a:lnSpc>
                <a:spcPct val="120000"/>
              </a:lnSpc>
            </a:pPr>
            <a:r>
              <a:rPr lang="en-US" sz="2000" spc="300" dirty="0" smtClean="0">
                <a:latin typeface="Myriad Pro" pitchFamily="34" charset="0"/>
                <a:cs typeface="Arial" pitchFamily="34" charset="0"/>
              </a:rPr>
              <a:t>Brought together CEOs, executive directors, &amp; dignitaries to </a:t>
            </a:r>
            <a:r>
              <a:rPr lang="en-US" sz="2000" b="1" spc="300" dirty="0" smtClean="0">
                <a:latin typeface="Myriad Pro" pitchFamily="34" charset="0"/>
                <a:cs typeface="Arial" pitchFamily="34" charset="0"/>
              </a:rPr>
              <a:t>highlight the impact of human values in society</a:t>
            </a:r>
            <a:endParaRPr lang="en-US" sz="2000" spc="300" dirty="0" smtClean="0">
              <a:latin typeface="Myriad Pro" pitchFamily="34" charset="0"/>
              <a:cs typeface="Arial" pitchFamily="34" charset="0"/>
            </a:endParaRPr>
          </a:p>
          <a:p>
            <a:pPr marL="236538" indent="-236538">
              <a:lnSpc>
                <a:spcPct val="120000"/>
              </a:lnSpc>
            </a:pPr>
            <a:r>
              <a:rPr lang="en-US" sz="2000" spc="300" dirty="0" smtClean="0">
                <a:latin typeface="Myriad Pro" pitchFamily="34" charset="0"/>
                <a:cs typeface="Arial" pitchFamily="34" charset="0"/>
              </a:rPr>
              <a:t>Event format included </a:t>
            </a:r>
            <a:r>
              <a:rPr lang="en-US" sz="2000" b="1" spc="300" dirty="0" smtClean="0">
                <a:latin typeface="Myriad Pro" pitchFamily="34" charset="0"/>
                <a:cs typeface="Arial" pitchFamily="34" charset="0"/>
              </a:rPr>
              <a:t>TED-like talks </a:t>
            </a:r>
            <a:r>
              <a:rPr lang="en-US" sz="2000" spc="300" dirty="0" smtClean="0">
                <a:latin typeface="Myriad Pro" pitchFamily="34" charset="0"/>
                <a:cs typeface="Arial" pitchFamily="34" charset="0"/>
              </a:rPr>
              <a:t>plus commitments to action on</a:t>
            </a:r>
            <a:r>
              <a:rPr lang="en-US" sz="2000" b="1" spc="300" dirty="0" smtClean="0">
                <a:latin typeface="Myriad Pro" pitchFamily="34" charset="0"/>
                <a:cs typeface="Arial" pitchFamily="34" charset="0"/>
              </a:rPr>
              <a:t> </a:t>
            </a:r>
            <a:r>
              <a:rPr lang="en-US" sz="2000" b="1" spc="300" dirty="0" err="1" smtClean="0">
                <a:latin typeface="Myriad Pro" pitchFamily="34" charset="0"/>
                <a:cs typeface="Arial" pitchFamily="34" charset="0"/>
              </a:rPr>
              <a:t>Educare</a:t>
            </a:r>
            <a:r>
              <a:rPr lang="en-US" sz="2000" b="1" spc="300" dirty="0" smtClean="0">
                <a:latin typeface="Myriad Pro" pitchFamily="34" charset="0"/>
                <a:cs typeface="Arial" pitchFamily="34" charset="0"/>
              </a:rPr>
              <a:t>, Healthcare, &amp; </a:t>
            </a:r>
            <a:r>
              <a:rPr lang="en-US" sz="2000" b="1" spc="300" dirty="0" err="1" smtClean="0">
                <a:latin typeface="Myriad Pro" pitchFamily="34" charset="0"/>
                <a:cs typeface="Arial" pitchFamily="34" charset="0"/>
              </a:rPr>
              <a:t>Sociocare</a:t>
            </a:r>
            <a:endParaRPr lang="en-US" sz="2000" b="1" spc="300" dirty="0" smtClean="0">
              <a:latin typeface="Myriad Pro" pitchFamily="34" charset="0"/>
              <a:cs typeface="Arial" pitchFamily="34" charset="0"/>
            </a:endParaRPr>
          </a:p>
          <a:p>
            <a:pPr marL="236538" indent="-236538">
              <a:lnSpc>
                <a:spcPct val="120000"/>
              </a:lnSpc>
            </a:pPr>
            <a:endParaRPr lang="en-US" sz="1000" dirty="0" smtClean="0"/>
          </a:p>
        </p:txBody>
      </p:sp>
      <p:pic>
        <p:nvPicPr>
          <p:cNvPr id="4100" name="Picture 4" descr="C:\Users\Public\Pictures\SAI Events\May 3 Community Action Conference\May 3 Video Summary\2_Winspear Opera House.jpg"/>
          <p:cNvPicPr>
            <a:picLocks noChangeAspect="1" noChangeArrowheads="1"/>
          </p:cNvPicPr>
          <p:nvPr/>
        </p:nvPicPr>
        <p:blipFill>
          <a:blip r:embed="rId4" cstate="screen"/>
          <a:srcRect/>
          <a:stretch>
            <a:fillRect/>
          </a:stretch>
        </p:blipFill>
        <p:spPr bwMode="auto">
          <a:xfrm>
            <a:off x="0" y="4937760"/>
            <a:ext cx="2549888" cy="1920240"/>
          </a:xfrm>
          <a:prstGeom prst="rect">
            <a:avLst/>
          </a:prstGeom>
          <a:ln w="3175">
            <a:solidFill>
              <a:schemeClr val="bg1"/>
            </a:solidFill>
          </a:ln>
          <a:effectLst>
            <a:outerShdw blurRad="190500" algn="tl" rotWithShape="0">
              <a:srgbClr val="000000">
                <a:alpha val="70000"/>
              </a:srgbClr>
            </a:outerShdw>
          </a:effectLst>
        </p:spPr>
      </p:pic>
      <p:pic>
        <p:nvPicPr>
          <p:cNvPr id="4101" name="Picture 5" descr="C:\Users\Public\Pictures\SAI Events\May 3 Community Action Conference\May 3 Video Summary\7_Todd Williams Delivering the Opening Keynote.JPG"/>
          <p:cNvPicPr>
            <a:picLocks noChangeAspect="1" noChangeArrowheads="1"/>
          </p:cNvPicPr>
          <p:nvPr/>
        </p:nvPicPr>
        <p:blipFill>
          <a:blip r:embed="rId5" cstate="screen"/>
          <a:srcRect/>
          <a:stretch>
            <a:fillRect/>
          </a:stretch>
        </p:blipFill>
        <p:spPr bwMode="auto">
          <a:xfrm>
            <a:off x="6248400" y="4937760"/>
            <a:ext cx="2880360" cy="1920240"/>
          </a:xfrm>
          <a:prstGeom prst="rect">
            <a:avLst/>
          </a:prstGeom>
          <a:ln w="3175">
            <a:solidFill>
              <a:schemeClr val="bg1"/>
            </a:solidFill>
          </a:ln>
          <a:effectLst>
            <a:outerShdw blurRad="190500" algn="tl" rotWithShape="0">
              <a:srgbClr val="000000">
                <a:alpha val="70000"/>
              </a:srgbClr>
            </a:outerShdw>
          </a:effectLst>
        </p:spPr>
      </p:pic>
      <p:pic>
        <p:nvPicPr>
          <p:cNvPr id="4102" name="Picture 6" descr="C:\Users\Public\Pictures\SAI Events\May 3 Community Action Conference\May 3 Event Reel\16_Registration Area.JPG"/>
          <p:cNvPicPr>
            <a:picLocks noChangeAspect="1" noChangeArrowheads="1"/>
          </p:cNvPicPr>
          <p:nvPr/>
        </p:nvPicPr>
        <p:blipFill>
          <a:blip r:embed="rId6" cstate="screen"/>
          <a:srcRect/>
          <a:stretch>
            <a:fillRect/>
          </a:stretch>
        </p:blipFill>
        <p:spPr bwMode="auto">
          <a:xfrm>
            <a:off x="2133600" y="4937760"/>
            <a:ext cx="2880360" cy="1920240"/>
          </a:xfrm>
          <a:prstGeom prst="rect">
            <a:avLst/>
          </a:prstGeom>
          <a:ln w="3175">
            <a:solidFill>
              <a:schemeClr val="bg1"/>
            </a:solidFill>
          </a:ln>
          <a:effectLst>
            <a:outerShdw blurRad="190500" algn="tl" rotWithShape="0">
              <a:srgbClr val="000000">
                <a:alpha val="70000"/>
              </a:srgbClr>
            </a:outerShdw>
          </a:effectLst>
        </p:spPr>
      </p:pic>
      <p:pic>
        <p:nvPicPr>
          <p:cNvPr id="4099" name="Picture 3" descr="C:\Users\Public\Pictures\SAI Events\May 3 Community Action Conference\May 3 Video Summary\5_Participants Enter Main Hall.JPG"/>
          <p:cNvPicPr>
            <a:picLocks noChangeAspect="1" noChangeArrowheads="1"/>
          </p:cNvPicPr>
          <p:nvPr/>
        </p:nvPicPr>
        <p:blipFill>
          <a:blip r:embed="rId7" cstate="screen"/>
          <a:srcRect/>
          <a:stretch>
            <a:fillRect/>
          </a:stretch>
        </p:blipFill>
        <p:spPr bwMode="auto">
          <a:xfrm>
            <a:off x="4114800" y="4937760"/>
            <a:ext cx="2514600" cy="1920240"/>
          </a:xfrm>
          <a:prstGeom prst="rect">
            <a:avLst/>
          </a:prstGeom>
          <a:ln w="3175">
            <a:solidFill>
              <a:schemeClr val="bg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15860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fade">
                                      <p:cBhvr>
                                        <p:cTn id="13" dur="1000"/>
                                        <p:tgtEl>
                                          <p:spTgt spid="4102"/>
                                        </p:tgtEl>
                                      </p:cBhvr>
                                    </p:animEffect>
                                    <p:anim calcmode="lin" valueType="num">
                                      <p:cBhvr>
                                        <p:cTn id="14" dur="1000" fill="hold"/>
                                        <p:tgtEl>
                                          <p:spTgt spid="4102"/>
                                        </p:tgtEl>
                                        <p:attrNameLst>
                                          <p:attrName>ppt_x</p:attrName>
                                        </p:attrNameLst>
                                      </p:cBhvr>
                                      <p:tavLst>
                                        <p:tav tm="0">
                                          <p:val>
                                            <p:strVal val="#ppt_x"/>
                                          </p:val>
                                        </p:tav>
                                        <p:tav tm="100000">
                                          <p:val>
                                            <p:strVal val="#ppt_x"/>
                                          </p:val>
                                        </p:tav>
                                      </p:tavLst>
                                    </p:anim>
                                    <p:anim calcmode="lin" valueType="num">
                                      <p:cBhvr>
                                        <p:cTn id="15" dur="1000" fill="hold"/>
                                        <p:tgtEl>
                                          <p:spTgt spid="410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1000"/>
                                        <p:tgtEl>
                                          <p:spTgt spid="4099"/>
                                        </p:tgtEl>
                                      </p:cBhvr>
                                    </p:animEffect>
                                    <p:anim calcmode="lin" valueType="num">
                                      <p:cBhvr>
                                        <p:cTn id="20" dur="1000" fill="hold"/>
                                        <p:tgtEl>
                                          <p:spTgt spid="4099"/>
                                        </p:tgtEl>
                                        <p:attrNameLst>
                                          <p:attrName>ppt_x</p:attrName>
                                        </p:attrNameLst>
                                      </p:cBhvr>
                                      <p:tavLst>
                                        <p:tav tm="0">
                                          <p:val>
                                            <p:strVal val="#ppt_x"/>
                                          </p:val>
                                        </p:tav>
                                        <p:tav tm="100000">
                                          <p:val>
                                            <p:strVal val="#ppt_x"/>
                                          </p:val>
                                        </p:tav>
                                      </p:tavLst>
                                    </p:anim>
                                    <p:anim calcmode="lin" valueType="num">
                                      <p:cBhvr>
                                        <p:cTn id="21" dur="1000" fill="hold"/>
                                        <p:tgtEl>
                                          <p:spTgt spid="409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fade">
                                      <p:cBhvr>
                                        <p:cTn id="25" dur="1000"/>
                                        <p:tgtEl>
                                          <p:spTgt spid="4101"/>
                                        </p:tgtEl>
                                      </p:cBhvr>
                                    </p:animEffect>
                                    <p:anim calcmode="lin" valueType="num">
                                      <p:cBhvr>
                                        <p:cTn id="26" dur="1000" fill="hold"/>
                                        <p:tgtEl>
                                          <p:spTgt spid="4101"/>
                                        </p:tgtEl>
                                        <p:attrNameLst>
                                          <p:attrName>ppt_x</p:attrName>
                                        </p:attrNameLst>
                                      </p:cBhvr>
                                      <p:tavLst>
                                        <p:tav tm="0">
                                          <p:val>
                                            <p:strVal val="#ppt_x"/>
                                          </p:val>
                                        </p:tav>
                                        <p:tav tm="100000">
                                          <p:val>
                                            <p:strVal val="#ppt_x"/>
                                          </p:val>
                                        </p:tav>
                                      </p:tavLst>
                                    </p:anim>
                                    <p:anim calcmode="lin" valueType="num">
                                      <p:cBhvr>
                                        <p:cTn id="27"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261604"/>
            <a:ext cx="8305800" cy="924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14300" rIns="228600" bIns="114300" rtlCol="0" anchor="ctr"/>
          <a:lstStyle/>
          <a:p>
            <a:r>
              <a:rPr lang="en-US" sz="3600" b="1" dirty="0" smtClean="0">
                <a:solidFill>
                  <a:srgbClr val="00B0F0"/>
                </a:solidFill>
                <a:latin typeface="Palatino Linotype" pitchFamily="18" charset="0"/>
                <a:cs typeface="Arial" pitchFamily="34" charset="0"/>
              </a:rPr>
              <a:t>Event Provided an Opportunity to Learn, Network, &amp; Make an Impact</a:t>
            </a:r>
          </a:p>
        </p:txBody>
      </p:sp>
      <p:pic>
        <p:nvPicPr>
          <p:cNvPr id="14" name="Picture 13"/>
          <p:cNvPicPr>
            <a:picLocks noChangeAspect="1"/>
          </p:cNvPicPr>
          <p:nvPr/>
        </p:nvPicPr>
        <p:blipFill rotWithShape="1">
          <a:blip r:embed="rId3" cstate="screen"/>
          <a:srcRect/>
          <a:stretch/>
        </p:blipFill>
        <p:spPr>
          <a:xfrm>
            <a:off x="7756634" y="152400"/>
            <a:ext cx="1252772" cy="1143000"/>
          </a:xfrm>
          <a:prstGeom prst="rect">
            <a:avLst/>
          </a:prstGeom>
        </p:spPr>
      </p:pic>
      <p:sp>
        <p:nvSpPr>
          <p:cNvPr id="12" name="Content Placeholder 2"/>
          <p:cNvSpPr txBox="1">
            <a:spLocks/>
          </p:cNvSpPr>
          <p:nvPr/>
        </p:nvSpPr>
        <p:spPr>
          <a:xfrm>
            <a:off x="304800" y="1676400"/>
            <a:ext cx="2667000" cy="533400"/>
          </a:xfrm>
          <a:prstGeom prst="roundRect">
            <a:avLst/>
          </a:prstGeom>
          <a:solidFill>
            <a:srgbClr val="92D050"/>
          </a:solidFill>
        </p:spPr>
        <p:txBody>
          <a:bodyPr vert="horz" lIns="91440" tIns="45720" rIns="91440" bIns="45720" rtlCol="0" anchor="ctr">
            <a:norm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b="1" spc="300" dirty="0" smtClean="0">
                <a:solidFill>
                  <a:schemeClr val="bg1"/>
                </a:solidFill>
                <a:latin typeface="Myriad Pro" pitchFamily="34" charset="0"/>
                <a:cs typeface="Arial" pitchFamily="34" charset="0"/>
              </a:rPr>
              <a:t>OUTCOMES</a:t>
            </a:r>
            <a:endParaRPr kumimoji="0" lang="en-US" b="1"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endParaRPr>
          </a:p>
        </p:txBody>
      </p:sp>
      <p:sp>
        <p:nvSpPr>
          <p:cNvPr id="13" name="Content Placeholder 2"/>
          <p:cNvSpPr>
            <a:spLocks noGrp="1"/>
          </p:cNvSpPr>
          <p:nvPr>
            <p:ph idx="1"/>
          </p:nvPr>
        </p:nvSpPr>
        <p:spPr>
          <a:xfrm>
            <a:off x="228600" y="2266950"/>
            <a:ext cx="5181600" cy="4495800"/>
          </a:xfrm>
        </p:spPr>
        <p:txBody>
          <a:bodyPr>
            <a:normAutofit lnSpcReduction="10000"/>
          </a:bodyPr>
          <a:lstStyle/>
          <a:p>
            <a:pPr marL="236538" indent="-236538">
              <a:lnSpc>
                <a:spcPct val="120000"/>
              </a:lnSpc>
              <a:buNone/>
            </a:pPr>
            <a:r>
              <a:rPr lang="en-US" sz="1900" b="1" u="sng" spc="300" dirty="0" smtClean="0">
                <a:solidFill>
                  <a:srgbClr val="FF6600"/>
                </a:solidFill>
                <a:latin typeface="Myriad Pro" pitchFamily="34" charset="0"/>
                <a:cs typeface="Arial" pitchFamily="34" charset="0"/>
              </a:rPr>
              <a:t>SSIO Outcomes</a:t>
            </a:r>
          </a:p>
          <a:p>
            <a:pPr marL="236538" indent="-236538">
              <a:lnSpc>
                <a:spcPct val="120000"/>
              </a:lnSpc>
            </a:pPr>
            <a:r>
              <a:rPr lang="en-US" sz="1900" b="1" spc="300" dirty="0" smtClean="0">
                <a:latin typeface="Myriad Pro" pitchFamily="34" charset="0"/>
                <a:cs typeface="Arial" pitchFamily="34" charset="0"/>
              </a:rPr>
              <a:t>Grew awareness </a:t>
            </a:r>
            <a:r>
              <a:rPr lang="en-US" sz="1900" spc="300" dirty="0" smtClean="0">
                <a:latin typeface="Myriad Pro" pitchFamily="34" charset="0"/>
                <a:cs typeface="Arial" pitchFamily="34" charset="0"/>
              </a:rPr>
              <a:t>about Swami’s message and SSIO activities among key community leaders</a:t>
            </a:r>
          </a:p>
          <a:p>
            <a:pPr marL="236538" indent="-236538">
              <a:lnSpc>
                <a:spcPct val="120000"/>
              </a:lnSpc>
            </a:pPr>
            <a:r>
              <a:rPr lang="en-US" sz="1900" b="1" spc="300" dirty="0" smtClean="0">
                <a:latin typeface="Myriad Pro" pitchFamily="34" charset="0"/>
                <a:cs typeface="Arial" pitchFamily="34" charset="0"/>
              </a:rPr>
              <a:t>Identified Community Outreach </a:t>
            </a:r>
            <a:r>
              <a:rPr lang="en-US" sz="1900" spc="300" dirty="0" smtClean="0">
                <a:latin typeface="Myriad Pro" pitchFamily="34" charset="0"/>
                <a:cs typeface="Arial" pitchFamily="34" charset="0"/>
              </a:rPr>
              <a:t>approach and how to share Swami’s message with Community</a:t>
            </a:r>
          </a:p>
          <a:p>
            <a:pPr marL="236538" indent="-236538">
              <a:lnSpc>
                <a:spcPct val="120000"/>
              </a:lnSpc>
              <a:buNone/>
            </a:pPr>
            <a:r>
              <a:rPr lang="en-US" sz="1900" b="1" u="sng" spc="300" dirty="0" smtClean="0">
                <a:solidFill>
                  <a:srgbClr val="FF6600"/>
                </a:solidFill>
                <a:latin typeface="Myriad Pro" pitchFamily="34" charset="0"/>
                <a:cs typeface="Arial" pitchFamily="34" charset="0"/>
              </a:rPr>
              <a:t>Community Outcomes</a:t>
            </a:r>
          </a:p>
          <a:p>
            <a:pPr marL="236538" indent="-236538">
              <a:lnSpc>
                <a:spcPct val="120000"/>
              </a:lnSpc>
            </a:pPr>
            <a:r>
              <a:rPr lang="en-US" sz="1900" spc="300" dirty="0" smtClean="0">
                <a:latin typeface="Myriad Pro" pitchFamily="34" charset="0"/>
                <a:cs typeface="Arial" pitchFamily="34" charset="0"/>
              </a:rPr>
              <a:t>Opportunities for other events and broader service initiatives</a:t>
            </a:r>
          </a:p>
          <a:p>
            <a:pPr marL="236538" indent="-236538">
              <a:lnSpc>
                <a:spcPct val="120000"/>
              </a:lnSpc>
            </a:pPr>
            <a:r>
              <a:rPr lang="en-US" sz="1900" spc="300" dirty="0" smtClean="0">
                <a:latin typeface="Myriad Pro" pitchFamily="34" charset="0"/>
                <a:cs typeface="Arial" pitchFamily="34" charset="0"/>
              </a:rPr>
              <a:t>SAI Event Recap Video: </a:t>
            </a:r>
            <a:r>
              <a:rPr lang="en-US" sz="1200" spc="300" dirty="0" smtClean="0">
                <a:solidFill>
                  <a:srgbClr val="00B0F0"/>
                </a:solidFill>
                <a:latin typeface="Myriad Pro" pitchFamily="34" charset="0"/>
                <a:cs typeface="Arial" pitchFamily="34" charset="0"/>
              </a:rPr>
              <a:t>http://m.youtube.com/watch?v=rOmbVUo-6pw</a:t>
            </a:r>
            <a:endParaRPr lang="en-US" sz="1900" spc="300" dirty="0" smtClean="0">
              <a:solidFill>
                <a:srgbClr val="00B0F0"/>
              </a:solidFill>
              <a:latin typeface="Myriad Pro" pitchFamily="34" charset="0"/>
              <a:cs typeface="Arial" pitchFamily="34" charset="0"/>
            </a:endParaRPr>
          </a:p>
          <a:p>
            <a:pPr marL="236538" indent="-236538">
              <a:lnSpc>
                <a:spcPct val="120000"/>
              </a:lnSpc>
            </a:pPr>
            <a:endParaRPr lang="en-US" sz="1900" spc="300" dirty="0" smtClean="0">
              <a:latin typeface="Myriad Pro" pitchFamily="34" charset="0"/>
              <a:cs typeface="Arial" pitchFamily="34" charset="0"/>
            </a:endParaRPr>
          </a:p>
          <a:p>
            <a:pPr marL="236538" indent="-236538">
              <a:lnSpc>
                <a:spcPct val="120000"/>
              </a:lnSpc>
            </a:pPr>
            <a:endParaRPr lang="en-US" sz="1900" spc="300" dirty="0" smtClean="0">
              <a:latin typeface="Myriad Pro" pitchFamily="34" charset="0"/>
              <a:cs typeface="Arial" pitchFamily="34" charset="0"/>
            </a:endParaRPr>
          </a:p>
          <a:p>
            <a:pPr marL="236538" indent="-236538">
              <a:lnSpc>
                <a:spcPct val="120000"/>
              </a:lnSpc>
            </a:pPr>
            <a:endParaRPr lang="en-US" sz="900" dirty="0" smtClean="0"/>
          </a:p>
        </p:txBody>
      </p:sp>
      <p:pic>
        <p:nvPicPr>
          <p:cNvPr id="11" name="Picture 8" descr="C:\Users\Public\Pictures\SAI Events\May 3 Community Action Conference\May 3 Event Reel\64_Engaged Audience.JPG"/>
          <p:cNvPicPr>
            <a:picLocks noChangeAspect="1" noChangeArrowheads="1"/>
          </p:cNvPicPr>
          <p:nvPr/>
        </p:nvPicPr>
        <p:blipFill>
          <a:blip r:embed="rId4" cstate="screen"/>
          <a:srcRect/>
          <a:stretch>
            <a:fillRect/>
          </a:stretch>
        </p:blipFill>
        <p:spPr bwMode="auto">
          <a:xfrm>
            <a:off x="6553200" y="5130802"/>
            <a:ext cx="2590800" cy="1727200"/>
          </a:xfrm>
          <a:prstGeom prst="rect">
            <a:avLst/>
          </a:prstGeom>
          <a:ln>
            <a:noFill/>
          </a:ln>
          <a:effectLst>
            <a:outerShdw blurRad="190500" algn="tl" rotWithShape="0">
              <a:srgbClr val="000000">
                <a:alpha val="70000"/>
              </a:srgbClr>
            </a:outerShdw>
          </a:effectLst>
        </p:spPr>
      </p:pic>
      <p:pic>
        <p:nvPicPr>
          <p:cNvPr id="15" name="Picture 2" descr="C:\Users\Public\Pictures\SAI Events\May 3 Community Action Conference\May 3 Video Summary\11_Audience Listening.JPG"/>
          <p:cNvPicPr>
            <a:picLocks noChangeAspect="1" noChangeArrowheads="1"/>
          </p:cNvPicPr>
          <p:nvPr/>
        </p:nvPicPr>
        <p:blipFill>
          <a:blip r:embed="rId5" cstate="screen"/>
          <a:srcRect/>
          <a:stretch>
            <a:fillRect/>
          </a:stretch>
        </p:blipFill>
        <p:spPr bwMode="auto">
          <a:xfrm>
            <a:off x="5105400" y="1524000"/>
            <a:ext cx="2400300" cy="1600200"/>
          </a:xfrm>
          <a:prstGeom prst="rect">
            <a:avLst/>
          </a:prstGeom>
          <a:ln>
            <a:noFill/>
          </a:ln>
          <a:effectLst>
            <a:outerShdw blurRad="190500" algn="tl" rotWithShape="0">
              <a:srgbClr val="000000">
                <a:alpha val="70000"/>
              </a:srgbClr>
            </a:outerShdw>
          </a:effectLst>
        </p:spPr>
      </p:pic>
      <p:pic>
        <p:nvPicPr>
          <p:cNvPr id="16" name="Picture 7" descr="C:\Users\Public\Pictures\SAI Events\May 3 Community Action Conference\May 3 Video Summary\23_Brandi Beakley.JPG"/>
          <p:cNvPicPr>
            <a:picLocks noChangeAspect="1" noChangeArrowheads="1"/>
          </p:cNvPicPr>
          <p:nvPr/>
        </p:nvPicPr>
        <p:blipFill>
          <a:blip r:embed="rId6" cstate="screen"/>
          <a:srcRect/>
          <a:stretch>
            <a:fillRect/>
          </a:stretch>
        </p:blipFill>
        <p:spPr bwMode="auto">
          <a:xfrm>
            <a:off x="7315200" y="1752600"/>
            <a:ext cx="1828800" cy="2743200"/>
          </a:xfrm>
          <a:prstGeom prst="rect">
            <a:avLst/>
          </a:prstGeom>
          <a:ln>
            <a:noFill/>
          </a:ln>
          <a:effectLst>
            <a:outerShdw blurRad="190500" algn="tl" rotWithShape="0">
              <a:srgbClr val="000000">
                <a:alpha val="70000"/>
              </a:srgbClr>
            </a:outerShdw>
          </a:effectLst>
        </p:spPr>
      </p:pic>
      <p:pic>
        <p:nvPicPr>
          <p:cNvPr id="17" name="Picture 9" descr="C:\Users\Public\Pictures\SAI Events\May 3 Community Action Conference\May 3 Event Reel\64_Educare Panel.JPG"/>
          <p:cNvPicPr>
            <a:picLocks noChangeAspect="1" noChangeArrowheads="1"/>
          </p:cNvPicPr>
          <p:nvPr/>
        </p:nvPicPr>
        <p:blipFill>
          <a:blip r:embed="rId7" cstate="screen"/>
          <a:srcRect/>
          <a:stretch>
            <a:fillRect/>
          </a:stretch>
        </p:blipFill>
        <p:spPr bwMode="auto">
          <a:xfrm>
            <a:off x="5334000" y="3505200"/>
            <a:ext cx="2667000" cy="177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16591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cognition.jpeg"/>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l="-6429" r="-5976"/>
          <a:stretch/>
        </p:blipFill>
        <p:spPr>
          <a:xfrm>
            <a:off x="-1" y="0"/>
            <a:ext cx="5454657" cy="6858000"/>
          </a:xfrm>
        </p:spPr>
      </p:pic>
      <p:sp>
        <p:nvSpPr>
          <p:cNvPr id="5" name="Content Placeholder 2"/>
          <p:cNvSpPr txBox="1">
            <a:spLocks/>
          </p:cNvSpPr>
          <p:nvPr/>
        </p:nvSpPr>
        <p:spPr>
          <a:xfrm>
            <a:off x="5219700" y="1771650"/>
            <a:ext cx="3733800" cy="4019550"/>
          </a:xfrm>
          <a:prstGeom prst="rect">
            <a:avLst/>
          </a:prstGeom>
        </p:spPr>
        <p:txBody>
          <a:bodyPr vert="horz" lIns="91440" tIns="45720" rIns="91440" bIns="45720" rtlCol="0">
            <a:normAutofit fontScale="92500"/>
          </a:bodyPr>
          <a:lstStyle/>
          <a:p>
            <a:pPr marR="0" lvl="0" algn="ctr"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400" i="0" strike="noStrike" kern="1200" cap="none" spc="300" normalizeH="0" baseline="0" noProof="0" dirty="0" smtClean="0">
                <a:ln>
                  <a:noFill/>
                </a:ln>
                <a:solidFill>
                  <a:schemeClr val="bg1"/>
                </a:solidFill>
                <a:effectLst/>
                <a:uLnTx/>
                <a:uFillTx/>
                <a:latin typeface="Myriad Pro" pitchFamily="34" charset="0"/>
                <a:ea typeface="+mn-ea"/>
                <a:cs typeface="Arial" pitchFamily="34" charset="0"/>
              </a:rPr>
              <a:t>The Deputy Mayor of the City</a:t>
            </a:r>
            <a:r>
              <a:rPr kumimoji="0" lang="en-US" sz="2400" i="0" strike="noStrike" kern="1200" cap="none" spc="300" normalizeH="0" noProof="0" dirty="0" smtClean="0">
                <a:ln>
                  <a:noFill/>
                </a:ln>
                <a:solidFill>
                  <a:schemeClr val="bg1"/>
                </a:solidFill>
                <a:effectLst/>
                <a:uLnTx/>
                <a:uFillTx/>
                <a:latin typeface="Myriad Pro" pitchFamily="34" charset="0"/>
                <a:ea typeface="+mn-ea"/>
                <a:cs typeface="Arial" pitchFamily="34" charset="0"/>
              </a:rPr>
              <a:t> of </a:t>
            </a:r>
            <a:r>
              <a:rPr kumimoji="0" lang="en-US" sz="2400" i="0" strike="noStrike" kern="1200" cap="none" spc="300" normalizeH="0" noProof="0" dirty="0" err="1" smtClean="0">
                <a:ln>
                  <a:noFill/>
                </a:ln>
                <a:solidFill>
                  <a:schemeClr val="bg1"/>
                </a:solidFill>
                <a:effectLst/>
                <a:uLnTx/>
                <a:uFillTx/>
                <a:latin typeface="Myriad Pro" pitchFamily="34" charset="0"/>
                <a:ea typeface="+mn-ea"/>
                <a:cs typeface="Arial" pitchFamily="34" charset="0"/>
              </a:rPr>
              <a:t>Dalla</a:t>
            </a:r>
            <a:r>
              <a:rPr lang="en-US" sz="2400" spc="300" dirty="0" smtClean="0">
                <a:solidFill>
                  <a:schemeClr val="bg1"/>
                </a:solidFill>
                <a:latin typeface="Myriad Pro" pitchFamily="34" charset="0"/>
                <a:cs typeface="Arial" pitchFamily="34" charset="0"/>
              </a:rPr>
              <a:t>s, during her opening remarks, provided the SSIO with a Special Recognition</a:t>
            </a:r>
            <a:r>
              <a:rPr kumimoji="0" lang="en-US" sz="2400" i="0" strike="noStrike" kern="1200" cap="none" spc="300" normalizeH="0" noProof="0" dirty="0" smtClean="0">
                <a:ln>
                  <a:noFill/>
                </a:ln>
                <a:solidFill>
                  <a:schemeClr val="bg1"/>
                </a:solidFill>
                <a:effectLst/>
                <a:uLnTx/>
                <a:uFillTx/>
                <a:latin typeface="Myriad Pro" pitchFamily="34" charset="0"/>
                <a:ea typeface="+mn-ea"/>
                <a:cs typeface="Arial" pitchFamily="34" charset="0"/>
              </a:rPr>
              <a:t> prepared by Dallas Mayor Mike Rawlings </a:t>
            </a:r>
            <a:r>
              <a:rPr lang="en-US" sz="2400" spc="300" dirty="0" smtClean="0">
                <a:solidFill>
                  <a:schemeClr val="bg1"/>
                </a:solidFill>
                <a:latin typeface="Myriad Pro" pitchFamily="34" charset="0"/>
                <a:cs typeface="Arial" pitchFamily="34" charset="0"/>
              </a:rPr>
              <a:t>for the Event</a:t>
            </a:r>
            <a:endParaRPr kumimoji="0" lang="en-US" sz="2400" b="0"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endParaRPr>
          </a:p>
          <a:p>
            <a:pPr marL="236538" marR="0" lvl="0" indent="-236538" algn="ctr" defTabSz="914400" rtl="0" eaLnBrk="1" fontAlgn="auto" latinLnBrk="0" hangingPunct="1">
              <a:lnSpc>
                <a:spcPct val="120000"/>
              </a:lnSpc>
              <a:spcBef>
                <a:spcPct val="20000"/>
              </a:spcBef>
              <a:spcAft>
                <a:spcPts val="0"/>
              </a:spcAft>
              <a:buClrTx/>
              <a:buSzTx/>
              <a:tabLst/>
              <a:defRPr/>
            </a:pPr>
            <a:endParaRPr kumimoji="0" lang="en-US" sz="2400" b="0"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endParaRPr>
          </a:p>
          <a:p>
            <a:pPr marL="236538" marR="0" lvl="0" indent="-236538" algn="ctr"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2400" b="0"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endParaRPr>
          </a:p>
          <a:p>
            <a:pPr marL="236538" marR="0" lvl="0" indent="-236538" algn="ctr"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050" b="0" i="0" u="none" strike="noStrike" kern="1200" cap="none" spc="0" normalizeH="0" baseline="0" noProof="0" dirty="0" smtClean="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798057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5171401"/>
            <a:ext cx="7924800" cy="924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14300" rIns="228600" bIns="114300" rtlCol="0" anchor="ctr"/>
          <a:lstStyle/>
          <a:p>
            <a:pPr algn="r"/>
            <a:r>
              <a:rPr lang="en-US" sz="3600" b="1" dirty="0" smtClean="0">
                <a:solidFill>
                  <a:srgbClr val="00B0F0"/>
                </a:solidFill>
                <a:latin typeface="Palatino Linotype" pitchFamily="18" charset="0"/>
                <a:cs typeface="Arial" pitchFamily="34" charset="0"/>
              </a:rPr>
              <a:t>Additional Information</a:t>
            </a:r>
          </a:p>
        </p:txBody>
      </p:sp>
      <p:pic>
        <p:nvPicPr>
          <p:cNvPr id="14" name="Picture 13"/>
          <p:cNvPicPr>
            <a:picLocks noChangeAspect="1"/>
          </p:cNvPicPr>
          <p:nvPr/>
        </p:nvPicPr>
        <p:blipFill rotWithShape="1">
          <a:blip r:embed="rId3" cstate="screen"/>
          <a:srcRect/>
          <a:stretch/>
        </p:blipFill>
        <p:spPr>
          <a:xfrm>
            <a:off x="7756634" y="152400"/>
            <a:ext cx="1252772" cy="1143000"/>
          </a:xfrm>
          <a:prstGeom prst="rect">
            <a:avLst/>
          </a:prstGeom>
        </p:spPr>
      </p:pic>
      <p:pic>
        <p:nvPicPr>
          <p:cNvPr id="1026" name="Picture 2" descr="C:\Users\Amrit\Pictures\Swami Photographs\2013_09_13\Swami4.jpg"/>
          <p:cNvPicPr>
            <a:picLocks noChangeAspect="1" noChangeArrowheads="1"/>
          </p:cNvPicPr>
          <p:nvPr/>
        </p:nvPicPr>
        <p:blipFill>
          <a:blip r:embed="rId4" cstate="screen"/>
          <a:srcRect/>
          <a:stretch>
            <a:fillRect/>
          </a:stretch>
        </p:blipFill>
        <p:spPr bwMode="auto">
          <a:xfrm>
            <a:off x="457200" y="1550142"/>
            <a:ext cx="2944863" cy="4241058"/>
          </a:xfrm>
          <a:prstGeom prst="rect">
            <a:avLst/>
          </a:prstGeom>
          <a:noFill/>
        </p:spPr>
      </p:pic>
    </p:spTree>
    <p:extLst>
      <p:ext uri="{BB962C8B-B14F-4D97-AF65-F5344CB8AC3E}">
        <p14:creationId xmlns:p14="http://schemas.microsoft.com/office/powerpoint/2010/main" val="4100807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entagon 24"/>
          <p:cNvSpPr/>
          <p:nvPr/>
        </p:nvSpPr>
        <p:spPr>
          <a:xfrm>
            <a:off x="0" y="1314450"/>
            <a:ext cx="9144000" cy="914400"/>
          </a:xfrm>
          <a:prstGeom prst="homePlate">
            <a:avLst>
              <a:gd name="adj" fmla="val 3958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 y="261604"/>
            <a:ext cx="7924800" cy="924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14300" rIns="228600" bIns="114300" rtlCol="0" anchor="ctr"/>
          <a:lstStyle/>
          <a:p>
            <a:r>
              <a:rPr lang="en-US" sz="3600" b="1" dirty="0" smtClean="0">
                <a:solidFill>
                  <a:srgbClr val="00B0F0"/>
                </a:solidFill>
                <a:latin typeface="Palatino Linotype" pitchFamily="18" charset="0"/>
                <a:cs typeface="Arial" pitchFamily="34" charset="0"/>
              </a:rPr>
              <a:t>The SAI Event Planning Approach</a:t>
            </a:r>
          </a:p>
        </p:txBody>
      </p:sp>
      <p:pic>
        <p:nvPicPr>
          <p:cNvPr id="14" name="Picture 13"/>
          <p:cNvPicPr>
            <a:picLocks noChangeAspect="1"/>
          </p:cNvPicPr>
          <p:nvPr/>
        </p:nvPicPr>
        <p:blipFill rotWithShape="1">
          <a:blip r:embed="rId3" cstate="screen"/>
          <a:srcRect/>
          <a:stretch/>
        </p:blipFill>
        <p:spPr>
          <a:xfrm>
            <a:off x="7756634" y="152400"/>
            <a:ext cx="1252772" cy="1143000"/>
          </a:xfrm>
          <a:prstGeom prst="rect">
            <a:avLst/>
          </a:prstGeom>
        </p:spPr>
      </p:pic>
      <p:sp>
        <p:nvSpPr>
          <p:cNvPr id="19" name="Content Placeholder 2"/>
          <p:cNvSpPr>
            <a:spLocks noGrp="1"/>
          </p:cNvSpPr>
          <p:nvPr>
            <p:ph idx="1"/>
          </p:nvPr>
        </p:nvSpPr>
        <p:spPr>
          <a:xfrm>
            <a:off x="266700" y="2209800"/>
            <a:ext cx="1981200" cy="1600200"/>
          </a:xfrm>
        </p:spPr>
        <p:txBody>
          <a:bodyPr>
            <a:normAutofit fontScale="92500" lnSpcReduction="10000"/>
          </a:bodyPr>
          <a:lstStyle/>
          <a:p>
            <a:pPr marL="0" indent="0">
              <a:lnSpc>
                <a:spcPct val="120000"/>
              </a:lnSpc>
              <a:buNone/>
            </a:pPr>
            <a:r>
              <a:rPr lang="en-US" sz="1900" spc="300" dirty="0" smtClean="0">
                <a:latin typeface="Myriad Pro" pitchFamily="34" charset="0"/>
                <a:cs typeface="Arial" pitchFamily="34" charset="0"/>
              </a:rPr>
              <a:t>Established a Regional  Community Outreach Committee</a:t>
            </a:r>
            <a:endParaRPr lang="en-US" sz="1900" dirty="0" smtClean="0">
              <a:latin typeface="Palatino Linotype" pitchFamily="18" charset="0"/>
            </a:endParaRPr>
          </a:p>
        </p:txBody>
      </p:sp>
      <p:sp>
        <p:nvSpPr>
          <p:cNvPr id="20" name="Content Placeholder 2"/>
          <p:cNvSpPr txBox="1">
            <a:spLocks/>
          </p:cNvSpPr>
          <p:nvPr/>
        </p:nvSpPr>
        <p:spPr>
          <a:xfrm>
            <a:off x="266700" y="1524000"/>
            <a:ext cx="2019300" cy="533400"/>
          </a:xfrm>
          <a:prstGeom prst="roundRect">
            <a:avLst/>
          </a:prstGeom>
          <a:solidFill>
            <a:srgbClr val="00B0F0"/>
          </a:solidFill>
        </p:spPr>
        <p:txBody>
          <a:bodyPr vert="horz" lIns="91440" tIns="45720" rIns="91440" bIns="45720" rtlCol="0" anchor="ctr">
            <a:norm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rPr>
              <a:t>PLANNING</a:t>
            </a:r>
          </a:p>
        </p:txBody>
      </p:sp>
      <p:sp>
        <p:nvSpPr>
          <p:cNvPr id="21" name="Content Placeholder 2"/>
          <p:cNvSpPr txBox="1">
            <a:spLocks/>
          </p:cNvSpPr>
          <p:nvPr/>
        </p:nvSpPr>
        <p:spPr>
          <a:xfrm>
            <a:off x="266700" y="3810000"/>
            <a:ext cx="1907822" cy="3048000"/>
          </a:xfrm>
          <a:prstGeom prst="rect">
            <a:avLst/>
          </a:prstGeom>
        </p:spPr>
        <p:txBody>
          <a:bodyPr vert="horz" lIns="91440" tIns="45720" rIns="91440" bIns="45720" rtlCol="0">
            <a:normAutofit fontScale="92500" lnSpcReduction="10000"/>
          </a:bodyPr>
          <a:lstStyle/>
          <a:p>
            <a:pPr lvl="0">
              <a:lnSpc>
                <a:spcPct val="120000"/>
              </a:lnSpc>
              <a:spcBef>
                <a:spcPct val="20000"/>
              </a:spcBef>
            </a:pPr>
            <a:r>
              <a:rPr lang="en-US" sz="1600" b="1" u="sng" dirty="0" smtClean="0">
                <a:solidFill>
                  <a:prstClr val="black"/>
                </a:solidFill>
                <a:latin typeface="Palatino Linotype" pitchFamily="18" charset="0"/>
              </a:rPr>
              <a:t>Committee Objectives</a:t>
            </a: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Identify areas of opportunity for interaction with community</a:t>
            </a: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Develop consistent approach for sharing Swami’s Message</a:t>
            </a:r>
          </a:p>
          <a:p>
            <a:pPr marL="342900" marR="0" lvl="0" indent="-342900" algn="l" defTabSz="914400" rtl="0" eaLnBrk="1" fontAlgn="auto" latinLnBrk="0" hangingPunct="1">
              <a:lnSpc>
                <a:spcPct val="120000"/>
              </a:lnSpc>
              <a:spcBef>
                <a:spcPct val="20000"/>
              </a:spcBef>
              <a:spcAft>
                <a:spcPts val="0"/>
              </a:spcAft>
              <a:buClrTx/>
              <a:buSzTx/>
              <a:tabLst/>
              <a:defRPr/>
            </a:pPr>
            <a:endParaRPr kumimoji="0" lang="en-US" sz="1050" b="0" i="0" u="none" strike="noStrike" kern="1200" cap="none" spc="0" normalizeH="0" baseline="0" noProof="0" dirty="0" smtClean="0">
              <a:ln>
                <a:noFill/>
              </a:ln>
              <a:solidFill>
                <a:schemeClr val="tx1"/>
              </a:solidFill>
              <a:effectLst/>
              <a:uLnTx/>
              <a:uFillTx/>
              <a:latin typeface="Palatino Linotype" pitchFamily="18" charset="0"/>
              <a:ea typeface="+mn-ea"/>
              <a:cs typeface="+mn-cs"/>
            </a:endParaRPr>
          </a:p>
        </p:txBody>
      </p:sp>
      <p:sp>
        <p:nvSpPr>
          <p:cNvPr id="22" name="Content Placeholder 2"/>
          <p:cNvSpPr txBox="1">
            <a:spLocks/>
          </p:cNvSpPr>
          <p:nvPr/>
        </p:nvSpPr>
        <p:spPr>
          <a:xfrm>
            <a:off x="2514600" y="1524000"/>
            <a:ext cx="1962150" cy="533400"/>
          </a:xfrm>
          <a:prstGeom prst="roundRect">
            <a:avLst/>
          </a:prstGeom>
          <a:solidFill>
            <a:srgbClr val="FF6600"/>
          </a:solidFill>
        </p:spPr>
        <p:txBody>
          <a:bodyPr vert="horz" lIns="91440" tIns="45720" rIns="91440" bIns="45720" rtlCol="0" anchor="ctr">
            <a:norm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rPr>
              <a:t>ENGAGING</a:t>
            </a:r>
          </a:p>
        </p:txBody>
      </p:sp>
      <p:sp>
        <p:nvSpPr>
          <p:cNvPr id="24" name="Content Placeholder 2"/>
          <p:cNvSpPr txBox="1">
            <a:spLocks/>
          </p:cNvSpPr>
          <p:nvPr/>
        </p:nvSpPr>
        <p:spPr>
          <a:xfrm>
            <a:off x="4724400" y="1524000"/>
            <a:ext cx="1905000" cy="533400"/>
          </a:xfrm>
          <a:prstGeom prst="roundRect">
            <a:avLst/>
          </a:prstGeom>
          <a:solidFill>
            <a:srgbClr val="92D050"/>
          </a:solidFill>
        </p:spPr>
        <p:txBody>
          <a:bodyPr vert="horz" lIns="91440" tIns="45720" rIns="91440" bIns="45720" rtlCol="0" anchor="ctr">
            <a:norm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rPr>
              <a:t>SHARING</a:t>
            </a:r>
          </a:p>
        </p:txBody>
      </p:sp>
      <p:sp>
        <p:nvSpPr>
          <p:cNvPr id="27" name="Content Placeholder 2"/>
          <p:cNvSpPr txBox="1">
            <a:spLocks/>
          </p:cNvSpPr>
          <p:nvPr/>
        </p:nvSpPr>
        <p:spPr>
          <a:xfrm>
            <a:off x="2514600" y="2209800"/>
            <a:ext cx="2057400" cy="1524000"/>
          </a:xfrm>
          <a:prstGeom prst="rect">
            <a:avLst/>
          </a:prstGeom>
        </p:spPr>
        <p:txBody>
          <a:bodyPr vert="horz" lIns="91440" tIns="45720" rIns="91440" bIns="45720" rtlCol="0">
            <a:normAutofit fontScale="92500" lnSpcReduction="20000"/>
          </a:body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lang="en-US" sz="1900" spc="300" dirty="0" smtClean="0">
                <a:latin typeface="Myriad Pro" pitchFamily="34" charset="0"/>
                <a:cs typeface="Arial" pitchFamily="34" charset="0"/>
              </a:rPr>
              <a:t>Created Dallas team to develop community relationships</a:t>
            </a:r>
            <a:endParaRPr kumimoji="0" lang="en-US" sz="1900" b="0" i="0" u="none" strike="noStrike" kern="1200" cap="none" spc="0" normalizeH="0" baseline="0" noProof="0" dirty="0" smtClean="0">
              <a:ln>
                <a:noFill/>
              </a:ln>
              <a:solidFill>
                <a:schemeClr val="tx1"/>
              </a:solidFill>
              <a:effectLst/>
              <a:uLnTx/>
              <a:uFillTx/>
              <a:latin typeface="Palatino Linotype" pitchFamily="18" charset="0"/>
              <a:ea typeface="+mn-ea"/>
              <a:cs typeface="+mn-cs"/>
            </a:endParaRPr>
          </a:p>
        </p:txBody>
      </p:sp>
      <p:sp>
        <p:nvSpPr>
          <p:cNvPr id="28" name="Content Placeholder 2"/>
          <p:cNvSpPr txBox="1">
            <a:spLocks/>
          </p:cNvSpPr>
          <p:nvPr/>
        </p:nvSpPr>
        <p:spPr>
          <a:xfrm>
            <a:off x="2514600" y="3810000"/>
            <a:ext cx="1983921" cy="3048000"/>
          </a:xfrm>
          <a:prstGeom prst="rect">
            <a:avLst/>
          </a:prstGeom>
        </p:spPr>
        <p:txBody>
          <a:bodyPr vert="horz" lIns="91440" tIns="45720" rIns="91440" bIns="45720" rtlCol="0">
            <a:normAutofit fontScale="92500"/>
          </a:bodyPr>
          <a:lstStyle/>
          <a:p>
            <a:pPr lvl="0">
              <a:lnSpc>
                <a:spcPct val="120000"/>
              </a:lnSpc>
              <a:spcBef>
                <a:spcPct val="20000"/>
              </a:spcBef>
            </a:pPr>
            <a:r>
              <a:rPr lang="en-US" sz="1600" b="1" u="sng" dirty="0" smtClean="0">
                <a:solidFill>
                  <a:prstClr val="black"/>
                </a:solidFill>
                <a:latin typeface="Palatino Linotype" pitchFamily="18" charset="0"/>
              </a:rPr>
              <a:t>What We Did</a:t>
            </a: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Learned about key community issues around </a:t>
            </a:r>
            <a:r>
              <a:rPr lang="en-US" sz="1600" dirty="0" err="1" smtClean="0">
                <a:solidFill>
                  <a:prstClr val="black"/>
                </a:solidFill>
                <a:latin typeface="Palatino Linotype" pitchFamily="18" charset="0"/>
              </a:rPr>
              <a:t>educare</a:t>
            </a:r>
            <a:r>
              <a:rPr lang="en-US" sz="1600" dirty="0" smtClean="0">
                <a:solidFill>
                  <a:prstClr val="black"/>
                </a:solidFill>
                <a:latin typeface="Palatino Linotype" pitchFamily="18" charset="0"/>
              </a:rPr>
              <a:t>, healthcare, and </a:t>
            </a:r>
            <a:r>
              <a:rPr lang="en-US" sz="1600" dirty="0" err="1" smtClean="0">
                <a:solidFill>
                  <a:prstClr val="black"/>
                </a:solidFill>
                <a:latin typeface="Palatino Linotype" pitchFamily="18" charset="0"/>
              </a:rPr>
              <a:t>sociocare</a:t>
            </a:r>
            <a:endParaRPr lang="en-US" sz="1600" dirty="0" smtClean="0">
              <a:solidFill>
                <a:prstClr val="black"/>
              </a:solidFill>
              <a:latin typeface="Palatino Linotype" pitchFamily="18" charset="0"/>
            </a:endParaRP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Met with community leaders and organizations</a:t>
            </a:r>
          </a:p>
        </p:txBody>
      </p:sp>
      <p:sp>
        <p:nvSpPr>
          <p:cNvPr id="29" name="Content Placeholder 2"/>
          <p:cNvSpPr txBox="1">
            <a:spLocks/>
          </p:cNvSpPr>
          <p:nvPr/>
        </p:nvSpPr>
        <p:spPr>
          <a:xfrm>
            <a:off x="4724400" y="2209800"/>
            <a:ext cx="1962150" cy="1524000"/>
          </a:xfrm>
          <a:prstGeom prst="rect">
            <a:avLst/>
          </a:prstGeom>
        </p:spPr>
        <p:txBody>
          <a:bodyPr vert="horz" lIns="91440" tIns="45720" rIns="91440" bIns="45720" rtlCol="0">
            <a:normAutofit fontScale="85000" lnSpcReduction="10000"/>
          </a:body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lang="en-US" sz="1900" spc="300" dirty="0" smtClean="0">
                <a:latin typeface="Myriad Pro" pitchFamily="34" charset="0"/>
                <a:cs typeface="Arial" pitchFamily="34" charset="0"/>
              </a:rPr>
              <a:t>Invited 300+ organizations through one-to-one conversations</a:t>
            </a:r>
            <a:endParaRPr kumimoji="0" lang="en-US" sz="1900" b="0" i="0" u="none" strike="noStrike" kern="1200" cap="none" spc="0" normalizeH="0" baseline="0" noProof="0" dirty="0" smtClean="0">
              <a:ln>
                <a:noFill/>
              </a:ln>
              <a:solidFill>
                <a:schemeClr val="tx1"/>
              </a:solidFill>
              <a:effectLst/>
              <a:uLnTx/>
              <a:uFillTx/>
              <a:latin typeface="Palatino Linotype" pitchFamily="18" charset="0"/>
              <a:ea typeface="+mn-ea"/>
              <a:cs typeface="+mn-cs"/>
            </a:endParaRPr>
          </a:p>
        </p:txBody>
      </p:sp>
      <p:sp>
        <p:nvSpPr>
          <p:cNvPr id="30" name="Content Placeholder 2"/>
          <p:cNvSpPr txBox="1">
            <a:spLocks/>
          </p:cNvSpPr>
          <p:nvPr/>
        </p:nvSpPr>
        <p:spPr>
          <a:xfrm>
            <a:off x="4724400" y="3810000"/>
            <a:ext cx="1962150" cy="3048000"/>
          </a:xfrm>
          <a:prstGeom prst="rect">
            <a:avLst/>
          </a:prstGeom>
        </p:spPr>
        <p:txBody>
          <a:bodyPr vert="horz" lIns="91440" tIns="45720" rIns="91440" bIns="45720" rtlCol="0">
            <a:normAutofit/>
          </a:bodyPr>
          <a:lstStyle/>
          <a:p>
            <a:pPr lvl="0">
              <a:lnSpc>
                <a:spcPct val="120000"/>
              </a:lnSpc>
              <a:spcBef>
                <a:spcPct val="20000"/>
              </a:spcBef>
            </a:pPr>
            <a:r>
              <a:rPr lang="en-US" sz="1600" b="1" u="sng" dirty="0" smtClean="0">
                <a:solidFill>
                  <a:prstClr val="black"/>
                </a:solidFill>
                <a:latin typeface="Palatino Linotype" pitchFamily="18" charset="0"/>
              </a:rPr>
              <a:t>How We Did It</a:t>
            </a: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Communicated to established organizations</a:t>
            </a: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Setup meetings to discuss Event objectives and provide formal invitations</a:t>
            </a:r>
          </a:p>
        </p:txBody>
      </p:sp>
      <p:sp>
        <p:nvSpPr>
          <p:cNvPr id="15" name="Content Placeholder 2"/>
          <p:cNvSpPr txBox="1">
            <a:spLocks/>
          </p:cNvSpPr>
          <p:nvPr/>
        </p:nvSpPr>
        <p:spPr>
          <a:xfrm>
            <a:off x="6858000" y="1524000"/>
            <a:ext cx="1828800" cy="533400"/>
          </a:xfrm>
          <a:prstGeom prst="roundRect">
            <a:avLst/>
          </a:prstGeom>
          <a:solidFill>
            <a:srgbClr val="7030A0"/>
          </a:solidFill>
        </p:spPr>
        <p:txBody>
          <a:bodyPr vert="horz" lIns="91440" tIns="45720" rIns="91440" bIns="45720" rtlCol="0" anchor="ctr">
            <a:no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300" normalizeH="0" baseline="0" noProof="0" dirty="0" smtClean="0">
                <a:ln>
                  <a:noFill/>
                </a:ln>
                <a:solidFill>
                  <a:schemeClr val="bg1"/>
                </a:solidFill>
                <a:effectLst/>
                <a:uLnTx/>
                <a:uFillTx/>
                <a:latin typeface="Myriad Pro" pitchFamily="34" charset="0"/>
                <a:ea typeface="+mn-ea"/>
                <a:cs typeface="Arial" pitchFamily="34" charset="0"/>
              </a:rPr>
              <a:t>CREATING</a:t>
            </a:r>
          </a:p>
        </p:txBody>
      </p:sp>
      <p:sp>
        <p:nvSpPr>
          <p:cNvPr id="18" name="Content Placeholder 2"/>
          <p:cNvSpPr txBox="1">
            <a:spLocks/>
          </p:cNvSpPr>
          <p:nvPr/>
        </p:nvSpPr>
        <p:spPr>
          <a:xfrm>
            <a:off x="6858000" y="2209800"/>
            <a:ext cx="2057400" cy="1524000"/>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lang="en-US" sz="1900" spc="300" dirty="0" smtClean="0">
                <a:latin typeface="Myriad Pro" pitchFamily="34" charset="0"/>
                <a:cs typeface="Arial" pitchFamily="34" charset="0"/>
              </a:rPr>
              <a:t>Documenting Event </a:t>
            </a:r>
            <a:r>
              <a:rPr lang="en-US" sz="1900" spc="300" dirty="0" err="1" smtClean="0">
                <a:latin typeface="Myriad Pro" pitchFamily="34" charset="0"/>
                <a:cs typeface="Arial" pitchFamily="34" charset="0"/>
              </a:rPr>
              <a:t>learnings</a:t>
            </a:r>
            <a:r>
              <a:rPr lang="en-US" sz="1900" spc="300" dirty="0" smtClean="0">
                <a:latin typeface="Myriad Pro" pitchFamily="34" charset="0"/>
                <a:cs typeface="Arial" pitchFamily="34" charset="0"/>
              </a:rPr>
              <a:t> and future plans</a:t>
            </a:r>
            <a:endParaRPr kumimoji="0" lang="en-US" sz="1900" b="0" i="0" u="none" strike="noStrike" kern="1200" cap="none" spc="0" normalizeH="0" baseline="0" noProof="0" dirty="0" smtClean="0">
              <a:ln>
                <a:noFill/>
              </a:ln>
              <a:solidFill>
                <a:schemeClr val="tx1"/>
              </a:solidFill>
              <a:effectLst/>
              <a:uLnTx/>
              <a:uFillTx/>
              <a:latin typeface="Palatino Linotype" pitchFamily="18" charset="0"/>
              <a:ea typeface="+mn-ea"/>
              <a:cs typeface="+mn-cs"/>
            </a:endParaRPr>
          </a:p>
        </p:txBody>
      </p:sp>
      <p:sp>
        <p:nvSpPr>
          <p:cNvPr id="23" name="Content Placeholder 2"/>
          <p:cNvSpPr txBox="1">
            <a:spLocks/>
          </p:cNvSpPr>
          <p:nvPr/>
        </p:nvSpPr>
        <p:spPr>
          <a:xfrm>
            <a:off x="6858000" y="3810000"/>
            <a:ext cx="1962150" cy="3048000"/>
          </a:xfrm>
          <a:prstGeom prst="rect">
            <a:avLst/>
          </a:prstGeom>
        </p:spPr>
        <p:txBody>
          <a:bodyPr vert="horz" lIns="91440" tIns="45720" rIns="91440" bIns="45720" rtlCol="0">
            <a:normAutofit/>
          </a:bodyPr>
          <a:lstStyle/>
          <a:p>
            <a:pPr lvl="0">
              <a:lnSpc>
                <a:spcPct val="120000"/>
              </a:lnSpc>
              <a:spcBef>
                <a:spcPct val="20000"/>
              </a:spcBef>
            </a:pPr>
            <a:r>
              <a:rPr lang="en-US" sz="1600" b="1" u="sng" dirty="0" smtClean="0">
                <a:solidFill>
                  <a:prstClr val="black"/>
                </a:solidFill>
                <a:latin typeface="Palatino Linotype" pitchFamily="18" charset="0"/>
              </a:rPr>
              <a:t>Activities</a:t>
            </a: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Capturing best practices</a:t>
            </a: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Conceptualizing community engagement models</a:t>
            </a:r>
          </a:p>
          <a:p>
            <a:pPr marL="171450" lvl="0" indent="-171450">
              <a:lnSpc>
                <a:spcPct val="120000"/>
              </a:lnSpc>
              <a:spcBef>
                <a:spcPct val="20000"/>
              </a:spcBef>
              <a:buFont typeface="Arial" pitchFamily="34" charset="0"/>
              <a:buChar char="•"/>
            </a:pPr>
            <a:r>
              <a:rPr lang="en-US" sz="1600" dirty="0" smtClean="0">
                <a:solidFill>
                  <a:prstClr val="black"/>
                </a:solidFill>
                <a:latin typeface="Palatino Linotype" pitchFamily="18" charset="0"/>
              </a:rPr>
              <a:t>Service, Cultural, Symposiums, etc. </a:t>
            </a:r>
          </a:p>
        </p:txBody>
      </p:sp>
    </p:spTree>
    <p:extLst>
      <p:ext uri="{BB962C8B-B14F-4D97-AF65-F5344CB8AC3E}">
        <p14:creationId xmlns:p14="http://schemas.microsoft.com/office/powerpoint/2010/main" val="5324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2000"/>
                                        <p:tgtEl>
                                          <p:spTgt spid="2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20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2000"/>
                                        <p:tgtEl>
                                          <p:spTgt spid="1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20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fade">
                                      <p:cBhvr>
                                        <p:cTn id="19" dur="2000"/>
                                        <p:tgtEl>
                                          <p:spTgt spid="21">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2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bg/>
                                          </p:spTgt>
                                        </p:tgtEl>
                                        <p:attrNameLst>
                                          <p:attrName>style.visibility</p:attrName>
                                        </p:attrNameLst>
                                      </p:cBhvr>
                                      <p:to>
                                        <p:strVal val="visible"/>
                                      </p:to>
                                    </p:set>
                                    <p:animEffect transition="in" filter="fade">
                                      <p:cBhvr>
                                        <p:cTn id="27" dur="2000"/>
                                        <p:tgtEl>
                                          <p:spTgt spid="22">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fade">
                                      <p:cBhvr>
                                        <p:cTn id="30" dur="2000"/>
                                        <p:tgtEl>
                                          <p:spTgt spid="22">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2000"/>
                                        <p:tgtEl>
                                          <p:spTgt spid="27">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fade">
                                      <p:cBhvr>
                                        <p:cTn id="36" dur="2000"/>
                                        <p:tgtEl>
                                          <p:spTgt spid="2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xEl>
                                              <p:pRg st="1" end="1"/>
                                            </p:txEl>
                                          </p:spTgt>
                                        </p:tgtEl>
                                        <p:attrNameLst>
                                          <p:attrName>style.visibility</p:attrName>
                                        </p:attrNameLst>
                                      </p:cBhvr>
                                      <p:to>
                                        <p:strVal val="visible"/>
                                      </p:to>
                                    </p:set>
                                    <p:animEffect transition="in" filter="fade">
                                      <p:cBhvr>
                                        <p:cTn id="39" dur="2000"/>
                                        <p:tgtEl>
                                          <p:spTgt spid="28">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xEl>
                                              <p:pRg st="2" end="2"/>
                                            </p:txEl>
                                          </p:spTgt>
                                        </p:tgtEl>
                                        <p:attrNameLst>
                                          <p:attrName>style.visibility</p:attrName>
                                        </p:attrNameLst>
                                      </p:cBhvr>
                                      <p:to>
                                        <p:strVal val="visible"/>
                                      </p:to>
                                    </p:set>
                                    <p:animEffect transition="in" filter="fade">
                                      <p:cBhvr>
                                        <p:cTn id="42" dur="2000"/>
                                        <p:tgtEl>
                                          <p:spTgt spid="2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bg/>
                                          </p:spTgt>
                                        </p:tgtEl>
                                        <p:attrNameLst>
                                          <p:attrName>style.visibility</p:attrName>
                                        </p:attrNameLst>
                                      </p:cBhvr>
                                      <p:to>
                                        <p:strVal val="visible"/>
                                      </p:to>
                                    </p:set>
                                    <p:animEffect transition="in" filter="fade">
                                      <p:cBhvr>
                                        <p:cTn id="47" dur="2000"/>
                                        <p:tgtEl>
                                          <p:spTgt spid="24">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20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xEl>
                                              <p:pRg st="0" end="0"/>
                                            </p:txEl>
                                          </p:spTgt>
                                        </p:tgtEl>
                                        <p:attrNameLst>
                                          <p:attrName>style.visibility</p:attrName>
                                        </p:attrNameLst>
                                      </p:cBhvr>
                                      <p:to>
                                        <p:strVal val="visible"/>
                                      </p:to>
                                    </p:set>
                                    <p:animEffect transition="in" filter="fade">
                                      <p:cBhvr>
                                        <p:cTn id="53" dur="2000"/>
                                        <p:tgtEl>
                                          <p:spTgt spid="29">
                                            <p:txEl>
                                              <p:pRg st="0" end="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xEl>
                                              <p:pRg st="0" end="0"/>
                                            </p:txEl>
                                          </p:spTgt>
                                        </p:tgtEl>
                                        <p:attrNameLst>
                                          <p:attrName>style.visibility</p:attrName>
                                        </p:attrNameLst>
                                      </p:cBhvr>
                                      <p:to>
                                        <p:strVal val="visible"/>
                                      </p:to>
                                    </p:set>
                                    <p:animEffect transition="in" filter="fade">
                                      <p:cBhvr>
                                        <p:cTn id="56" dur="2000"/>
                                        <p:tgtEl>
                                          <p:spTgt spid="30">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xEl>
                                              <p:pRg st="1" end="1"/>
                                            </p:txEl>
                                          </p:spTgt>
                                        </p:tgtEl>
                                        <p:attrNameLst>
                                          <p:attrName>style.visibility</p:attrName>
                                        </p:attrNameLst>
                                      </p:cBhvr>
                                      <p:to>
                                        <p:strVal val="visible"/>
                                      </p:to>
                                    </p:set>
                                    <p:animEffect transition="in" filter="fade">
                                      <p:cBhvr>
                                        <p:cTn id="59" dur="2000"/>
                                        <p:tgtEl>
                                          <p:spTgt spid="30">
                                            <p:txEl>
                                              <p:pRg st="1" end="1"/>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2000"/>
                                        <p:tgtEl>
                                          <p:spTgt spid="30">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bg/>
                                          </p:spTgt>
                                        </p:tgtEl>
                                        <p:attrNameLst>
                                          <p:attrName>style.visibility</p:attrName>
                                        </p:attrNameLst>
                                      </p:cBhvr>
                                      <p:to>
                                        <p:strVal val="visible"/>
                                      </p:to>
                                    </p:set>
                                    <p:animEffect transition="in" filter="fade">
                                      <p:cBhvr>
                                        <p:cTn id="67" dur="2000"/>
                                        <p:tgtEl>
                                          <p:spTgt spid="15">
                                            <p:bg/>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txEl>
                                              <p:pRg st="0" end="0"/>
                                            </p:txEl>
                                          </p:spTgt>
                                        </p:tgtEl>
                                        <p:attrNameLst>
                                          <p:attrName>style.visibility</p:attrName>
                                        </p:attrNameLst>
                                      </p:cBhvr>
                                      <p:to>
                                        <p:strVal val="visible"/>
                                      </p:to>
                                    </p:set>
                                    <p:animEffect transition="in" filter="fade">
                                      <p:cBhvr>
                                        <p:cTn id="70" dur="2000"/>
                                        <p:tgtEl>
                                          <p:spTgt spid="15">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xEl>
                                              <p:pRg st="0" end="0"/>
                                            </p:txEl>
                                          </p:spTgt>
                                        </p:tgtEl>
                                        <p:attrNameLst>
                                          <p:attrName>style.visibility</p:attrName>
                                        </p:attrNameLst>
                                      </p:cBhvr>
                                      <p:to>
                                        <p:strVal val="visible"/>
                                      </p:to>
                                    </p:set>
                                    <p:animEffect transition="in" filter="fade">
                                      <p:cBhvr>
                                        <p:cTn id="73" dur="2000"/>
                                        <p:tgtEl>
                                          <p:spTgt spid="18">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xEl>
                                              <p:pRg st="0" end="0"/>
                                            </p:txEl>
                                          </p:spTgt>
                                        </p:tgtEl>
                                        <p:attrNameLst>
                                          <p:attrName>style.visibility</p:attrName>
                                        </p:attrNameLst>
                                      </p:cBhvr>
                                      <p:to>
                                        <p:strVal val="visible"/>
                                      </p:to>
                                    </p:set>
                                    <p:animEffect transition="in" filter="fade">
                                      <p:cBhvr>
                                        <p:cTn id="76" dur="2000"/>
                                        <p:tgtEl>
                                          <p:spTgt spid="23">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3">
                                            <p:txEl>
                                              <p:pRg st="1" end="1"/>
                                            </p:txEl>
                                          </p:spTgt>
                                        </p:tgtEl>
                                        <p:attrNameLst>
                                          <p:attrName>style.visibility</p:attrName>
                                        </p:attrNameLst>
                                      </p:cBhvr>
                                      <p:to>
                                        <p:strVal val="visible"/>
                                      </p:to>
                                    </p:set>
                                    <p:animEffect transition="in" filter="fade">
                                      <p:cBhvr>
                                        <p:cTn id="79" dur="2000"/>
                                        <p:tgtEl>
                                          <p:spTgt spid="23">
                                            <p:txEl>
                                              <p:pRg st="1" end="1"/>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
                                            <p:txEl>
                                              <p:pRg st="2" end="2"/>
                                            </p:txEl>
                                          </p:spTgt>
                                        </p:tgtEl>
                                        <p:attrNameLst>
                                          <p:attrName>style.visibility</p:attrName>
                                        </p:attrNameLst>
                                      </p:cBhvr>
                                      <p:to>
                                        <p:strVal val="visible"/>
                                      </p:to>
                                    </p:set>
                                    <p:animEffect transition="in" filter="fade">
                                      <p:cBhvr>
                                        <p:cTn id="82" dur="2000"/>
                                        <p:tgtEl>
                                          <p:spTgt spid="23">
                                            <p:txEl>
                                              <p:pRg st="2" end="2"/>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xEl>
                                              <p:pRg st="3" end="3"/>
                                            </p:txEl>
                                          </p:spTgt>
                                        </p:tgtEl>
                                        <p:attrNameLst>
                                          <p:attrName>style.visibility</p:attrName>
                                        </p:attrNameLst>
                                      </p:cBhvr>
                                      <p:to>
                                        <p:strVal val="visible"/>
                                      </p:to>
                                    </p:set>
                                    <p:animEffect transition="in" filter="fade">
                                      <p:cBhvr>
                                        <p:cTn id="85" dur="20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P spid="20" grpId="0" build="allAtOnce" animBg="1"/>
      <p:bldP spid="21" grpId="0" build="allAtOnce"/>
      <p:bldP spid="22" grpId="0" build="allAtOnce" animBg="1"/>
      <p:bldP spid="24" grpId="0" build="allAtOnce" animBg="1"/>
      <p:bldP spid="27" grpId="0" build="allAtOnce"/>
      <p:bldP spid="28" grpId="0" build="allAtOnce"/>
      <p:bldP spid="29" grpId="0" build="allAtOnce"/>
      <p:bldP spid="30" grpId="0" build="allAtOnce"/>
      <p:bldP spid="15" grpId="0" build="allAtOnce" animBg="1"/>
      <p:bldP spid="18" grpId="0" build="allAtOnce"/>
      <p:bldP spid="23"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our Guests…</a:t>
            </a:r>
            <a:endParaRPr lang="en-US" dirty="0">
              <a:solidFill>
                <a:srgbClr val="FF6600"/>
              </a:solidFill>
            </a:endParaRPr>
          </a:p>
        </p:txBody>
      </p:sp>
      <p:pic>
        <p:nvPicPr>
          <p:cNvPr id="4" name="Picture 3"/>
          <p:cNvPicPr>
            <a:picLocks noChangeAspect="1"/>
          </p:cNvPicPr>
          <p:nvPr/>
        </p:nvPicPr>
        <p:blipFill rotWithShape="1">
          <a:blip r:embed="rId2" cstate="screen"/>
          <a:srcRect/>
          <a:stretch/>
        </p:blipFill>
        <p:spPr>
          <a:xfrm>
            <a:off x="0" y="12208"/>
            <a:ext cx="9370820" cy="7220141"/>
          </a:xfrm>
          <a:prstGeom prst="rect">
            <a:avLst/>
          </a:prstGeom>
        </p:spPr>
      </p:pic>
    </p:spTree>
    <p:extLst>
      <p:ext uri="{BB962C8B-B14F-4D97-AF65-F5344CB8AC3E}">
        <p14:creationId xmlns:p14="http://schemas.microsoft.com/office/powerpoint/2010/main" val="3012190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927B211-757B-459D-9D4E-363D7C91548A}" type="slidenum">
              <a:rPr lang="en-US" smtClean="0"/>
              <a:pPr>
                <a:defRPr/>
              </a:pPr>
              <a:t>18</a:t>
            </a:fld>
            <a:endParaRPr lang="en-US" dirty="0"/>
          </a:p>
        </p:txBody>
      </p:sp>
      <p:pic>
        <p:nvPicPr>
          <p:cNvPr id="2" name="Picture 1"/>
          <p:cNvPicPr>
            <a:picLocks noChangeAspect="1"/>
          </p:cNvPicPr>
          <p:nvPr/>
        </p:nvPicPr>
        <p:blipFill rotWithShape="1">
          <a:blip r:embed="rId2" cstate="screen"/>
          <a:srcRect/>
          <a:stretch/>
        </p:blipFill>
        <p:spPr>
          <a:xfrm>
            <a:off x="1805" y="-4144"/>
            <a:ext cx="4429713" cy="4086029"/>
          </a:xfrm>
          <a:prstGeom prst="rect">
            <a:avLst/>
          </a:prstGeom>
        </p:spPr>
      </p:pic>
      <p:pic>
        <p:nvPicPr>
          <p:cNvPr id="5" name="Picture 4"/>
          <p:cNvPicPr>
            <a:picLocks noChangeAspect="1"/>
          </p:cNvPicPr>
          <p:nvPr/>
        </p:nvPicPr>
        <p:blipFill rotWithShape="1">
          <a:blip r:embed="rId3" cstate="screen"/>
          <a:srcRect/>
          <a:stretch/>
        </p:blipFill>
        <p:spPr>
          <a:xfrm>
            <a:off x="4802430" y="49360"/>
            <a:ext cx="4339765" cy="4070930"/>
          </a:xfrm>
          <a:prstGeom prst="rect">
            <a:avLst/>
          </a:prstGeom>
        </p:spPr>
      </p:pic>
      <p:pic>
        <p:nvPicPr>
          <p:cNvPr id="6" name="Picture 5"/>
          <p:cNvPicPr>
            <a:picLocks noChangeAspect="1"/>
          </p:cNvPicPr>
          <p:nvPr/>
        </p:nvPicPr>
        <p:blipFill rotWithShape="1">
          <a:blip r:embed="rId4" cstate="screen"/>
          <a:srcRect/>
          <a:stretch/>
        </p:blipFill>
        <p:spPr>
          <a:xfrm>
            <a:off x="577880" y="3928264"/>
            <a:ext cx="4378170" cy="2808637"/>
          </a:xfrm>
          <a:prstGeom prst="rect">
            <a:avLst/>
          </a:prstGeom>
        </p:spPr>
      </p:pic>
      <p:pic>
        <p:nvPicPr>
          <p:cNvPr id="7" name="Picture 6"/>
          <p:cNvPicPr>
            <a:picLocks noChangeAspect="1"/>
          </p:cNvPicPr>
          <p:nvPr/>
        </p:nvPicPr>
        <p:blipFill rotWithShape="1">
          <a:blip r:embed="rId5" cstate="screen"/>
          <a:srcRect/>
          <a:stretch/>
        </p:blipFill>
        <p:spPr>
          <a:xfrm>
            <a:off x="4687215" y="4619555"/>
            <a:ext cx="4109335" cy="2112275"/>
          </a:xfrm>
          <a:prstGeom prst="rect">
            <a:avLst/>
          </a:prstGeom>
        </p:spPr>
      </p:pic>
      <p:sp>
        <p:nvSpPr>
          <p:cNvPr id="8" name="Rectangle 7"/>
          <p:cNvSpPr/>
          <p:nvPr/>
        </p:nvSpPr>
        <p:spPr>
          <a:xfrm>
            <a:off x="117021" y="87766"/>
            <a:ext cx="4454980" cy="3878904"/>
          </a:xfrm>
          <a:prstGeom prst="rect">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1" y="87766"/>
            <a:ext cx="4493385" cy="3878904"/>
          </a:xfrm>
          <a:prstGeom prst="rect">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7020" y="3966669"/>
            <a:ext cx="8948366" cy="2784661"/>
          </a:xfrm>
          <a:prstGeom prst="rect">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052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416"/>
            <a:ext cx="9144000" cy="6858000"/>
          </a:xfrm>
          <a:prstGeom prst="rect">
            <a:avLst/>
          </a:prstGeom>
        </p:spPr>
      </p:pic>
      <p:sp>
        <p:nvSpPr>
          <p:cNvPr id="9" name="Subtitle 2"/>
          <p:cNvSpPr>
            <a:spLocks noGrp="1"/>
          </p:cNvSpPr>
          <p:nvPr>
            <p:ph type="subTitle" idx="1"/>
          </p:nvPr>
        </p:nvSpPr>
        <p:spPr>
          <a:xfrm>
            <a:off x="0" y="476672"/>
            <a:ext cx="4464496" cy="1512168"/>
          </a:xfrm>
        </p:spPr>
        <p:txBody>
          <a:bodyPr>
            <a:noAutofit/>
          </a:bodyPr>
          <a:lstStyle/>
          <a:p>
            <a:pPr algn="l"/>
            <a:r>
              <a:rPr lang="en-GB" sz="2800" b="1" dirty="0" smtClean="0">
                <a:solidFill>
                  <a:schemeClr val="tx2"/>
                </a:solidFill>
                <a:latin typeface="+mn-lt"/>
              </a:rPr>
              <a:t>Sathya </a:t>
            </a:r>
            <a:r>
              <a:rPr lang="en-GB" sz="2800" b="1" dirty="0" err="1" smtClean="0">
                <a:solidFill>
                  <a:schemeClr val="tx2"/>
                </a:solidFill>
                <a:latin typeface="+mn-lt"/>
              </a:rPr>
              <a:t>Sai</a:t>
            </a:r>
            <a:r>
              <a:rPr lang="en-GB" sz="2800" b="1" dirty="0" smtClean="0">
                <a:solidFill>
                  <a:schemeClr val="tx2"/>
                </a:solidFill>
                <a:latin typeface="+mn-lt"/>
              </a:rPr>
              <a:t> </a:t>
            </a:r>
            <a:r>
              <a:rPr lang="en-GB" sz="2800" b="1" dirty="0" smtClean="0">
                <a:solidFill>
                  <a:schemeClr val="tx2"/>
                </a:solidFill>
              </a:rPr>
              <a:t>West Indies</a:t>
            </a:r>
            <a:endParaRPr lang="en-GB" sz="2800" b="1" dirty="0" smtClean="0">
              <a:solidFill>
                <a:schemeClr val="tx2"/>
              </a:solidFill>
              <a:latin typeface="+mn-lt"/>
            </a:endParaRPr>
          </a:p>
          <a:p>
            <a:pPr algn="l"/>
            <a:r>
              <a:rPr lang="en-GB" sz="2800" b="1" dirty="0" smtClean="0">
                <a:solidFill>
                  <a:schemeClr val="tx2"/>
                </a:solidFill>
              </a:rPr>
              <a:t>Organization</a:t>
            </a:r>
            <a:endParaRPr lang="en-GB" sz="2800" b="1" dirty="0">
              <a:solidFill>
                <a:schemeClr val="tx2"/>
              </a:solidFill>
              <a:latin typeface="+mn-lt"/>
            </a:endParaRPr>
          </a:p>
        </p:txBody>
      </p:sp>
      <p:sp>
        <p:nvSpPr>
          <p:cNvPr id="10" name="Subtitle 2"/>
          <p:cNvSpPr txBox="1">
            <a:spLocks/>
          </p:cNvSpPr>
          <p:nvPr/>
        </p:nvSpPr>
        <p:spPr>
          <a:xfrm>
            <a:off x="175111" y="4653136"/>
            <a:ext cx="4464496" cy="205416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GB" b="1" dirty="0" smtClean="0">
                <a:solidFill>
                  <a:srgbClr val="FF7C80"/>
                </a:solidFill>
                <a:latin typeface="+mn-lt"/>
              </a:rPr>
              <a:t>Aruba, Barbados, </a:t>
            </a:r>
            <a:r>
              <a:rPr lang="en-GB" b="1" dirty="0" smtClean="0">
                <a:solidFill>
                  <a:srgbClr val="FF7C80"/>
                </a:solidFill>
                <a:latin typeface="+mn-lt"/>
              </a:rPr>
              <a:t>Curacao,</a:t>
            </a:r>
            <a:endParaRPr lang="en-GB" b="1" dirty="0" smtClean="0">
              <a:solidFill>
                <a:srgbClr val="FF7C80"/>
              </a:solidFill>
              <a:latin typeface="+mn-lt"/>
            </a:endParaRPr>
          </a:p>
          <a:p>
            <a:pPr algn="l"/>
            <a:r>
              <a:rPr lang="en-GB" b="1" dirty="0" smtClean="0">
                <a:solidFill>
                  <a:srgbClr val="FF7C80"/>
                </a:solidFill>
                <a:latin typeface="+mn-lt"/>
              </a:rPr>
              <a:t>Jamaica, St Kitts, </a:t>
            </a:r>
            <a:r>
              <a:rPr lang="en-GB" b="1" dirty="0" smtClean="0">
                <a:solidFill>
                  <a:srgbClr val="FF7C80"/>
                </a:solidFill>
                <a:latin typeface="+mn-lt"/>
              </a:rPr>
              <a:t>St Lucia, Suriname,  </a:t>
            </a:r>
            <a:r>
              <a:rPr lang="en-GB" b="1" dirty="0" smtClean="0">
                <a:solidFill>
                  <a:srgbClr val="FF7C80"/>
                </a:solidFill>
                <a:latin typeface="+mn-lt"/>
              </a:rPr>
              <a:t>Trinidad &amp; Tobago</a:t>
            </a:r>
            <a:endParaRPr lang="en-GB" b="1" dirty="0">
              <a:solidFill>
                <a:srgbClr val="FF7C80"/>
              </a:solidFill>
              <a:latin typeface="+mn-lt"/>
            </a:endParaRPr>
          </a:p>
        </p:txBody>
      </p:sp>
    </p:spTree>
    <p:extLst>
      <p:ext uri="{BB962C8B-B14F-4D97-AF65-F5344CB8AC3E}">
        <p14:creationId xmlns:p14="http://schemas.microsoft.com/office/powerpoint/2010/main" val="369243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2313726" cy="6858000"/>
          </a:xfrm>
          <a:prstGeom prst="rect">
            <a:avLst/>
          </a:prstGeom>
          <a:gradFill flip="none" rotWithShape="1">
            <a:gsLst>
              <a:gs pos="0">
                <a:srgbClr val="FF9B16">
                  <a:alpha val="84000"/>
                </a:srgbClr>
              </a:gs>
              <a:gs pos="100000">
                <a:srgbClr val="FFFFFF">
                  <a:alpha val="98000"/>
                </a:srgbClr>
              </a:gs>
            </a:gsLst>
            <a:lin ang="21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33873" t="1676" r="22013" b="6791"/>
          <a:stretch/>
        </p:blipFill>
        <p:spPr>
          <a:xfrm>
            <a:off x="-10160" y="1342009"/>
            <a:ext cx="1602228" cy="5515991"/>
          </a:xfrm>
          <a:prstGeom prst="rect">
            <a:avLst/>
          </a:prstGeom>
        </p:spPr>
      </p:pic>
      <p:sp>
        <p:nvSpPr>
          <p:cNvPr id="9" name="Content Placeholder 8"/>
          <p:cNvSpPr>
            <a:spLocks noGrp="1"/>
          </p:cNvSpPr>
          <p:nvPr>
            <p:ph idx="1"/>
          </p:nvPr>
        </p:nvSpPr>
        <p:spPr>
          <a:xfrm>
            <a:off x="2090309" y="1516690"/>
            <a:ext cx="7250611" cy="4787251"/>
          </a:xfrm>
        </p:spPr>
        <p:txBody>
          <a:bodyPr>
            <a:normAutofit fontScale="25000" lnSpcReduction="20000"/>
          </a:bodyPr>
          <a:lstStyle/>
          <a:p>
            <a:pPr>
              <a:buFont typeface="Wingdings" charset="2"/>
              <a:buChar char="Ø"/>
            </a:pPr>
            <a:r>
              <a:rPr lang="en-CA" sz="11200" dirty="0" smtClean="0">
                <a:solidFill>
                  <a:srgbClr val="17375E"/>
                </a:solidFill>
              </a:rPr>
              <a:t>Date of Purchase: Jan 31 2013</a:t>
            </a:r>
          </a:p>
          <a:p>
            <a:pPr>
              <a:buFont typeface="Wingdings" charset="2"/>
              <a:buChar char="Ø"/>
            </a:pPr>
            <a:endParaRPr lang="en-CA" sz="11200" dirty="0" smtClean="0">
              <a:solidFill>
                <a:srgbClr val="FFC000"/>
              </a:solidFill>
            </a:endParaRPr>
          </a:p>
          <a:p>
            <a:pPr>
              <a:buFont typeface="Wingdings" charset="2"/>
              <a:buChar char="Ø"/>
            </a:pPr>
            <a:r>
              <a:rPr lang="en-CA" sz="11200" dirty="0" smtClean="0">
                <a:solidFill>
                  <a:srgbClr val="17375E"/>
                </a:solidFill>
              </a:rPr>
              <a:t>24,000 Sq. ft on 2.5 Acres</a:t>
            </a:r>
          </a:p>
          <a:p>
            <a:pPr>
              <a:buFont typeface="Wingdings" charset="2"/>
              <a:buChar char="Ø"/>
            </a:pPr>
            <a:endParaRPr lang="en-CA" sz="11200" dirty="0" smtClean="0">
              <a:solidFill>
                <a:srgbClr val="17375E"/>
              </a:solidFill>
            </a:endParaRPr>
          </a:p>
          <a:p>
            <a:pPr>
              <a:buFont typeface="Wingdings" charset="2"/>
              <a:buChar char="Ø"/>
            </a:pPr>
            <a:r>
              <a:rPr lang="en-CA" sz="11200" dirty="0" smtClean="0">
                <a:solidFill>
                  <a:srgbClr val="17375E"/>
                </a:solidFill>
              </a:rPr>
              <a:t>New extension of 6,000 Sq. ft</a:t>
            </a:r>
          </a:p>
          <a:p>
            <a:pPr>
              <a:buFont typeface="Wingdings" charset="2"/>
              <a:buChar char="Ø"/>
            </a:pPr>
            <a:endParaRPr lang="en-CA" sz="11200" dirty="0" smtClean="0">
              <a:solidFill>
                <a:srgbClr val="17375E"/>
              </a:solidFill>
            </a:endParaRPr>
          </a:p>
          <a:p>
            <a:pPr>
              <a:buFont typeface="Wingdings" charset="2"/>
              <a:buChar char="Ø"/>
            </a:pPr>
            <a:r>
              <a:rPr lang="en-CA" sz="11200" dirty="0" smtClean="0">
                <a:solidFill>
                  <a:srgbClr val="17375E"/>
                </a:solidFill>
              </a:rPr>
              <a:t>Construction Began: Oct 2013</a:t>
            </a:r>
          </a:p>
          <a:p>
            <a:pPr>
              <a:buFont typeface="Wingdings" charset="2"/>
              <a:buChar char="Ø"/>
            </a:pPr>
            <a:endParaRPr lang="en-CA" sz="11200" dirty="0" smtClean="0">
              <a:solidFill>
                <a:srgbClr val="17375E"/>
              </a:solidFill>
            </a:endParaRPr>
          </a:p>
          <a:p>
            <a:pPr>
              <a:buFont typeface="Wingdings" charset="2"/>
              <a:buChar char="Ø"/>
            </a:pPr>
            <a:r>
              <a:rPr lang="en-CA" sz="11200" dirty="0" smtClean="0">
                <a:solidFill>
                  <a:srgbClr val="17375E"/>
                </a:solidFill>
              </a:rPr>
              <a:t>Completion Date: Sept 26 2014</a:t>
            </a:r>
          </a:p>
          <a:p>
            <a:pPr>
              <a:buFont typeface="Wingdings" pitchFamily="2" charset="2"/>
              <a:buChar char="Ø"/>
            </a:pPr>
            <a:endParaRPr lang="en-CA" sz="11200" dirty="0" smtClean="0">
              <a:solidFill>
                <a:srgbClr val="17375E"/>
              </a:solidFill>
            </a:endParaRPr>
          </a:p>
          <a:p>
            <a:pPr>
              <a:buFont typeface="Wingdings" pitchFamily="2" charset="2"/>
              <a:buChar char="Ø"/>
            </a:pPr>
            <a:endParaRPr lang="en-CA" sz="9600" dirty="0" smtClean="0">
              <a:solidFill>
                <a:srgbClr val="17375E"/>
              </a:solidFill>
            </a:endParaRPr>
          </a:p>
          <a:p>
            <a:pPr>
              <a:buFont typeface="Wingdings" pitchFamily="2" charset="2"/>
              <a:buChar char="Ø"/>
            </a:pPr>
            <a:endParaRPr lang="en-CA" sz="4000" dirty="0" smtClean="0">
              <a:solidFill>
                <a:srgbClr val="17375E"/>
              </a:solidFill>
            </a:endParaRPr>
          </a:p>
          <a:p>
            <a:pPr>
              <a:buNone/>
            </a:pPr>
            <a:endParaRPr lang="en-CA" sz="4000" dirty="0" smtClean="0">
              <a:solidFill>
                <a:srgbClr val="17375E"/>
              </a:solidFill>
            </a:endParaRPr>
          </a:p>
          <a:p>
            <a:endParaRPr lang="en-CA" sz="4000" dirty="0" smtClean="0">
              <a:solidFill>
                <a:srgbClr val="17375E"/>
              </a:solidFill>
            </a:endParaRPr>
          </a:p>
          <a:p>
            <a:endParaRPr lang="en-CA" sz="4000" dirty="0" smtClean="0">
              <a:solidFill>
                <a:srgbClr val="17375E"/>
              </a:solidFill>
            </a:endParaRPr>
          </a:p>
          <a:p>
            <a:endParaRPr lang="en-CA" sz="4000" dirty="0">
              <a:solidFill>
                <a:srgbClr val="17375E"/>
              </a:solidFill>
            </a:endParaRPr>
          </a:p>
          <a:p>
            <a:pPr>
              <a:buNone/>
            </a:pPr>
            <a:r>
              <a:rPr lang="en-CA" sz="4000" dirty="0">
                <a:solidFill>
                  <a:srgbClr val="17375E"/>
                </a:solidFill>
              </a:rPr>
              <a:t> </a:t>
            </a:r>
          </a:p>
          <a:p>
            <a:endParaRPr lang="en-US" sz="4000" dirty="0">
              <a:solidFill>
                <a:srgbClr val="17375E"/>
              </a:solidFill>
            </a:endParaRPr>
          </a:p>
        </p:txBody>
      </p:sp>
      <p:sp>
        <p:nvSpPr>
          <p:cNvPr id="2" name="Rectangle 1"/>
          <p:cNvSpPr/>
          <p:nvPr/>
        </p:nvSpPr>
        <p:spPr>
          <a:xfrm>
            <a:off x="2090309" y="397614"/>
            <a:ext cx="5294268" cy="707886"/>
          </a:xfrm>
          <a:prstGeom prst="rect">
            <a:avLst/>
          </a:prstGeom>
        </p:spPr>
        <p:txBody>
          <a:bodyPr wrap="square">
            <a:spAutoFit/>
          </a:bodyPr>
          <a:lstStyle/>
          <a:p>
            <a:pPr algn="ctr"/>
            <a:r>
              <a:rPr lang="en-US" sz="4000" b="1" dirty="0" smtClean="0">
                <a:solidFill>
                  <a:schemeClr val="tx2">
                    <a:lumMod val="75000"/>
                  </a:schemeClr>
                </a:solidFill>
              </a:rPr>
              <a:t>General Information</a:t>
            </a:r>
            <a:endParaRPr lang="en-US" sz="4000" b="1" dirty="0">
              <a:solidFill>
                <a:schemeClr val="tx2">
                  <a:lumMod val="75000"/>
                </a:schemeClr>
              </a:solidFill>
            </a:endParaRPr>
          </a:p>
        </p:txBody>
      </p:sp>
      <p:pic>
        <p:nvPicPr>
          <p:cNvPr id="11" name="Picture 10"/>
          <p:cNvPicPr>
            <a:picLocks noChangeAspect="1"/>
          </p:cNvPicPr>
          <p:nvPr/>
        </p:nvPicPr>
        <p:blipFill>
          <a:blip r:embed="rId3"/>
          <a:stretch>
            <a:fillRect/>
          </a:stretch>
        </p:blipFill>
        <p:spPr>
          <a:xfrm>
            <a:off x="0" y="160385"/>
            <a:ext cx="1977699" cy="1775893"/>
          </a:xfrm>
          <a:prstGeom prst="rect">
            <a:avLst/>
          </a:prstGeom>
        </p:spPr>
      </p:pic>
      <p:pic>
        <p:nvPicPr>
          <p:cNvPr id="8" name="Picture 7" descr="Exterior-fro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672" y="111705"/>
            <a:ext cx="2197327" cy="1056320"/>
          </a:xfrm>
          <a:prstGeom prst="rect">
            <a:avLst/>
          </a:prstGeom>
        </p:spPr>
      </p:pic>
    </p:spTree>
    <p:extLst>
      <p:ext uri="{BB962C8B-B14F-4D97-AF65-F5344CB8AC3E}">
        <p14:creationId xmlns:p14="http://schemas.microsoft.com/office/powerpoint/2010/main" val="2150013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FF7C80"/>
                </a:solidFill>
              </a:rPr>
              <a:t>Guyana Fibroid Medical Service </a:t>
            </a:r>
            <a:endParaRPr lang="en-GB" sz="3600" b="1" dirty="0">
              <a:solidFill>
                <a:srgbClr val="FF7C80"/>
              </a:solidFill>
            </a:endParaRPr>
          </a:p>
        </p:txBody>
      </p:sp>
      <p:sp>
        <p:nvSpPr>
          <p:cNvPr id="3" name="Content Placeholder 2"/>
          <p:cNvSpPr>
            <a:spLocks noGrp="1"/>
          </p:cNvSpPr>
          <p:nvPr>
            <p:ph idx="1"/>
          </p:nvPr>
        </p:nvSpPr>
        <p:spPr>
          <a:xfrm>
            <a:off x="457200" y="1905076"/>
            <a:ext cx="8229600" cy="4221087"/>
          </a:xfrm>
        </p:spPr>
        <p:txBody>
          <a:bodyPr/>
          <a:lstStyle/>
          <a:p>
            <a:pPr marL="285750" indent="-285750">
              <a:buFont typeface="Arial" panose="020B0604020202020204" pitchFamily="34" charset="0"/>
              <a:buChar char="•"/>
            </a:pPr>
            <a:r>
              <a:rPr lang="en-GB" dirty="0">
                <a:cs typeface="Calibri"/>
              </a:rPr>
              <a:t>President of Guyana, Donald </a:t>
            </a:r>
            <a:r>
              <a:rPr lang="en-GB" dirty="0" err="1" smtClean="0">
                <a:cs typeface="Calibri"/>
              </a:rPr>
              <a:t>Ramotar</a:t>
            </a:r>
            <a:r>
              <a:rPr lang="en-GB" dirty="0">
                <a:cs typeface="Calibri"/>
              </a:rPr>
              <a:t> </a:t>
            </a:r>
            <a:r>
              <a:rPr lang="en-GB" dirty="0" smtClean="0">
                <a:cs typeface="Calibri"/>
              </a:rPr>
              <a:t>attended </a:t>
            </a:r>
            <a:r>
              <a:rPr lang="en-GB" dirty="0">
                <a:cs typeface="Calibri"/>
              </a:rPr>
              <a:t>the Guyana Divine Showers 2012</a:t>
            </a:r>
          </a:p>
          <a:p>
            <a:pPr marL="285750" indent="-285750">
              <a:buFont typeface="Arial" panose="020B0604020202020204" pitchFamily="34" charset="0"/>
              <a:buChar char="•"/>
            </a:pPr>
            <a:r>
              <a:rPr lang="en-GB" dirty="0" smtClean="0">
                <a:cs typeface="Calibri"/>
              </a:rPr>
              <a:t>He </a:t>
            </a:r>
            <a:r>
              <a:rPr lang="en-GB" dirty="0">
                <a:cs typeface="Calibri"/>
              </a:rPr>
              <a:t>suggested service for fibroid surgeries</a:t>
            </a:r>
          </a:p>
          <a:p>
            <a:pPr marL="285750" indent="-285750">
              <a:buFont typeface="Arial" panose="020B0604020202020204" pitchFamily="34" charset="0"/>
              <a:buChar char="•"/>
            </a:pPr>
            <a:r>
              <a:rPr lang="en-GB" dirty="0">
                <a:cs typeface="Calibri"/>
              </a:rPr>
              <a:t>2 USA medical teams came </a:t>
            </a:r>
            <a:r>
              <a:rPr lang="en-GB" dirty="0" smtClean="0">
                <a:cs typeface="Calibri"/>
              </a:rPr>
              <a:t>Nov 8 to 23, 2013</a:t>
            </a:r>
            <a:endParaRPr lang="en-GB" dirty="0">
              <a:cs typeface="Calibri"/>
            </a:endParaRPr>
          </a:p>
          <a:p>
            <a:pPr marL="285750" indent="-285750">
              <a:buFont typeface="Arial" panose="020B0604020202020204" pitchFamily="34" charset="0"/>
              <a:buChar char="•"/>
            </a:pPr>
            <a:r>
              <a:rPr lang="en-GB" dirty="0">
                <a:cs typeface="Calibri"/>
              </a:rPr>
              <a:t>Performed 52 surgeries, all successful</a:t>
            </a:r>
          </a:p>
          <a:p>
            <a:pPr marL="0" indent="0">
              <a:buNone/>
            </a:pPr>
            <a:endParaRPr lang="en-US" dirty="0"/>
          </a:p>
        </p:txBody>
      </p:sp>
      <p:sp>
        <p:nvSpPr>
          <p:cNvPr id="4" name="Date Placeholder 3"/>
          <p:cNvSpPr>
            <a:spLocks noGrp="1"/>
          </p:cNvSpPr>
          <p:nvPr>
            <p:ph type="dt" sz="half" idx="10"/>
          </p:nvPr>
        </p:nvSpPr>
        <p:spPr/>
        <p:txBody>
          <a:bodyPr/>
          <a:lstStyle/>
          <a:p>
            <a:r>
              <a:rPr lang="en-US" dirty="0" smtClean="0"/>
              <a:t>9</a:t>
            </a:r>
            <a:r>
              <a:rPr lang="en-US" baseline="30000" dirty="0" smtClean="0"/>
              <a:t>th</a:t>
            </a:r>
            <a:r>
              <a:rPr lang="en-US" dirty="0" smtClean="0"/>
              <a:t> July 2014</a:t>
            </a:r>
            <a:endParaRPr lang="en-US" dirty="0"/>
          </a:p>
        </p:txBody>
      </p:sp>
      <p:sp>
        <p:nvSpPr>
          <p:cNvPr id="5" name="Footer Placeholder 4"/>
          <p:cNvSpPr>
            <a:spLocks noGrp="1"/>
          </p:cNvSpPr>
          <p:nvPr>
            <p:ph type="ftr" sz="quarter" idx="11"/>
          </p:nvPr>
        </p:nvSpPr>
        <p:spPr/>
        <p:txBody>
          <a:bodyPr/>
          <a:lstStyle/>
          <a:p>
            <a:r>
              <a:rPr lang="en-US" dirty="0" smtClean="0"/>
              <a:t>Sathya Sai International Leadership Programme</a:t>
            </a:r>
            <a:endParaRPr lang="en-US" dirty="0"/>
          </a:p>
        </p:txBody>
      </p:sp>
      <p:sp>
        <p:nvSpPr>
          <p:cNvPr id="7" name="Title 1"/>
          <p:cNvSpPr txBox="1">
            <a:spLocks/>
          </p:cNvSpPr>
          <p:nvPr/>
        </p:nvSpPr>
        <p:spPr>
          <a:xfrm>
            <a:off x="395536" y="2178794"/>
            <a:ext cx="8229600" cy="4922614"/>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285750" indent="-285750" algn="l">
              <a:buFont typeface="Arial" panose="020B0604020202020204" pitchFamily="34" charset="0"/>
              <a:buChar char="•"/>
            </a:pPr>
            <a:endParaRPr lang="en-GB" sz="3200" b="1" i="1" dirty="0" smtClean="0">
              <a:effectLst/>
              <a:latin typeface="Calibri"/>
              <a:cs typeface="Calibri"/>
            </a:endParaRPr>
          </a:p>
          <a:p>
            <a:pPr marL="285750" indent="-285750" algn="l">
              <a:buFont typeface="Arial" panose="020B0604020202020204" pitchFamily="34" charset="0"/>
              <a:buChar char="•"/>
            </a:pPr>
            <a:endParaRPr lang="en-GB" sz="3200" b="1" i="1" dirty="0">
              <a:effectLst/>
              <a:latin typeface="Calibri"/>
              <a:cs typeface="Calibri"/>
            </a:endParaRPr>
          </a:p>
          <a:p>
            <a:pPr marL="285750" indent="-285750" algn="l">
              <a:buFont typeface="Arial" panose="020B0604020202020204" pitchFamily="34" charset="0"/>
              <a:buChar char="•"/>
            </a:pPr>
            <a:endParaRPr lang="en-GB" sz="3200" b="1" i="1" dirty="0" smtClean="0">
              <a:effectLst/>
              <a:latin typeface="Calibri"/>
              <a:cs typeface="Calibri"/>
            </a:endParaRPr>
          </a:p>
          <a:p>
            <a:pPr marL="285750" indent="-285750" algn="l">
              <a:buFont typeface="Arial" panose="020B0604020202020204" pitchFamily="34" charset="0"/>
              <a:buChar char="•"/>
            </a:pPr>
            <a:endParaRPr lang="en-GB" sz="3200" b="1" i="1" dirty="0">
              <a:effectLst/>
              <a:latin typeface="Calibri"/>
              <a:cs typeface="Calibri"/>
            </a:endParaRPr>
          </a:p>
          <a:p>
            <a:pPr marL="285750" indent="-285750" algn="l">
              <a:buFont typeface="Arial" panose="020B0604020202020204" pitchFamily="34" charset="0"/>
              <a:buChar char="•"/>
            </a:pPr>
            <a:endParaRPr lang="en-GB" sz="3200" b="1" i="1" dirty="0" smtClean="0">
              <a:effectLst/>
              <a:latin typeface="Calibri"/>
              <a:cs typeface="Calibri"/>
            </a:endParaRPr>
          </a:p>
          <a:p>
            <a:pPr marL="285750" indent="-285750" algn="l">
              <a:buFont typeface="Arial" panose="020B0604020202020204" pitchFamily="34" charset="0"/>
              <a:buChar char="•"/>
            </a:pPr>
            <a:endParaRPr lang="en-GB" sz="3200" b="1" i="1" dirty="0">
              <a:effectLst/>
              <a:latin typeface="Calibri"/>
              <a:cs typeface="Calibri"/>
            </a:endParaRPr>
          </a:p>
          <a:p>
            <a:pPr marL="285750" indent="-285750" algn="l">
              <a:buFont typeface="Arial" panose="020B0604020202020204" pitchFamily="34" charset="0"/>
              <a:buChar char="•"/>
            </a:pPr>
            <a:endParaRPr lang="en-GB" sz="3200" b="1" i="1" dirty="0" smtClean="0">
              <a:effectLst/>
              <a:latin typeface="Calibri"/>
              <a:cs typeface="Calibri"/>
            </a:endParaRPr>
          </a:p>
          <a:p>
            <a:pPr algn="l"/>
            <a:endParaRPr lang="en-GB" sz="1600" dirty="0" smtClean="0"/>
          </a:p>
          <a:p>
            <a:pPr marL="285750" indent="-285750" algn="l">
              <a:buFont typeface="Arial" panose="020B0604020202020204" pitchFamily="34" charset="0"/>
              <a:buChar char="•"/>
            </a:pPr>
            <a:endParaRPr lang="en-GB" sz="1600" dirty="0" smtClean="0"/>
          </a:p>
          <a:p>
            <a:pPr marL="285750" indent="-285750" algn="l">
              <a:buFont typeface="Arial" panose="020B0604020202020204" pitchFamily="34" charset="0"/>
              <a:buChar char="•"/>
            </a:pPr>
            <a:endParaRPr lang="en-GB" sz="1600" dirty="0"/>
          </a:p>
        </p:txBody>
      </p:sp>
    </p:spTree>
    <p:extLst>
      <p:ext uri="{BB962C8B-B14F-4D97-AF65-F5344CB8AC3E}">
        <p14:creationId xmlns:p14="http://schemas.microsoft.com/office/powerpoint/2010/main" val="183186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042276" cy="3440432"/>
          </a:xfrm>
        </p:spPr>
        <p:txBody>
          <a:bodyPr/>
          <a:lstStyle/>
          <a:p>
            <a:r>
              <a:rPr lang="en-GB" sz="3600" b="1" dirty="0" smtClean="0">
                <a:solidFill>
                  <a:srgbClr val="FF7C80"/>
                </a:solidFill>
              </a:rPr>
              <a:t>Guyana Fibroid Medical Service</a:t>
            </a:r>
            <a:br>
              <a:rPr lang="en-GB" sz="3600" b="1" dirty="0" smtClean="0">
                <a:solidFill>
                  <a:srgbClr val="FF7C80"/>
                </a:solidFill>
              </a:rPr>
            </a:br>
            <a:r>
              <a:rPr lang="en-GB" sz="3600" b="1" dirty="0" smtClean="0">
                <a:solidFill>
                  <a:srgbClr val="FF7C80"/>
                </a:solidFill>
              </a:rPr>
              <a:t/>
            </a:r>
            <a:br>
              <a:rPr lang="en-GB" sz="3600" b="1" dirty="0" smtClean="0">
                <a:solidFill>
                  <a:srgbClr val="FF7C80"/>
                </a:solidFill>
              </a:rPr>
            </a:br>
            <a:r>
              <a:rPr lang="en-GB" sz="3600" b="1" dirty="0" smtClean="0">
                <a:solidFill>
                  <a:srgbClr val="FF7C80"/>
                </a:solidFill>
              </a:rPr>
              <a:t> </a:t>
            </a:r>
            <a:endParaRPr lang="en-GB" sz="3600" b="1" dirty="0">
              <a:solidFill>
                <a:srgbClr val="FF7C80"/>
              </a:solidFill>
            </a:endParaRPr>
          </a:p>
        </p:txBody>
      </p:sp>
      <p:sp>
        <p:nvSpPr>
          <p:cNvPr id="6" name="Content Placeholder 5"/>
          <p:cNvSpPr>
            <a:spLocks noGrp="1"/>
          </p:cNvSpPr>
          <p:nvPr>
            <p:ph idx="1"/>
          </p:nvPr>
        </p:nvSpPr>
        <p:spPr/>
        <p:txBody>
          <a:bodyPr>
            <a:noAutofit/>
          </a:bodyPr>
          <a:lstStyle/>
          <a:p>
            <a:pPr marL="285750" indent="-285750">
              <a:buFont typeface="Arial" panose="020B0604020202020204" pitchFamily="34" charset="0"/>
              <a:buChar char="•"/>
            </a:pPr>
            <a:endParaRPr lang="en-GB" sz="3200" b="1" i="1" dirty="0">
              <a:latin typeface="Calibri"/>
              <a:cs typeface="Calibri"/>
            </a:endParaRPr>
          </a:p>
          <a:p>
            <a:pPr marL="285750" indent="-285750">
              <a:buFont typeface="Arial" panose="020B0604020202020204" pitchFamily="34" charset="0"/>
              <a:buChar char="•"/>
            </a:pPr>
            <a:r>
              <a:rPr lang="en-GB" sz="3200" dirty="0" smtClean="0">
                <a:latin typeface="Calibri"/>
                <a:cs typeface="Calibri"/>
              </a:rPr>
              <a:t>Patients </a:t>
            </a:r>
            <a:r>
              <a:rPr lang="en-GB" sz="3200" dirty="0" smtClean="0">
                <a:latin typeface="Calibri"/>
                <a:cs typeface="Calibri"/>
              </a:rPr>
              <a:t>had been waiting 4-7 years</a:t>
            </a:r>
          </a:p>
          <a:p>
            <a:pPr marL="285750" indent="-285750">
              <a:buFont typeface="Arial" panose="020B0604020202020204" pitchFamily="34" charset="0"/>
              <a:buChar char="•"/>
            </a:pPr>
            <a:r>
              <a:rPr lang="en-GB" sz="3200" dirty="0" smtClean="0">
                <a:latin typeface="Calibri"/>
                <a:cs typeface="Calibri"/>
              </a:rPr>
              <a:t>Many had large complicated conditions</a:t>
            </a:r>
          </a:p>
          <a:p>
            <a:pPr marL="285750" indent="-285750">
              <a:buFont typeface="Arial" panose="020B0604020202020204" pitchFamily="34" charset="0"/>
              <a:buChar char="•"/>
            </a:pPr>
            <a:r>
              <a:rPr lang="en-GB" sz="3200" dirty="0" smtClean="0">
                <a:latin typeface="Calibri"/>
                <a:cs typeface="Calibri"/>
              </a:rPr>
              <a:t>Many surgeries lasted over 3 hours</a:t>
            </a:r>
            <a:endParaRPr lang="en-GB" sz="3200" dirty="0">
              <a:latin typeface="Calibri"/>
              <a:cs typeface="Calibri"/>
            </a:endParaRPr>
          </a:p>
          <a:p>
            <a:pPr marL="285750" indent="-285750">
              <a:buFont typeface="Arial" panose="020B0604020202020204" pitchFamily="34" charset="0"/>
              <a:buChar char="•"/>
            </a:pPr>
            <a:endParaRPr lang="en-GB" sz="3200" b="1" dirty="0">
              <a:latin typeface="Calibri"/>
              <a:cs typeface="Calibri"/>
            </a:endParaRPr>
          </a:p>
          <a:p>
            <a:pPr marL="285750" indent="-285750">
              <a:buFont typeface="Arial" panose="020B0604020202020204" pitchFamily="34" charset="0"/>
              <a:buChar char="•"/>
            </a:pPr>
            <a:endParaRPr lang="en-GB" sz="3200" b="1" i="1" dirty="0">
              <a:latin typeface="Calibri"/>
              <a:cs typeface="Calibri"/>
            </a:endParaRPr>
          </a:p>
          <a:p>
            <a:pPr marL="285750" indent="-285750">
              <a:buFont typeface="Arial" panose="020B0604020202020204" pitchFamily="34" charset="0"/>
              <a:buChar char="•"/>
            </a:pPr>
            <a:endParaRPr lang="en-GB" sz="3200" b="1" i="1" dirty="0">
              <a:latin typeface="Calibri"/>
              <a:cs typeface="Calibri"/>
            </a:endParaRPr>
          </a:p>
          <a:p>
            <a:pPr marL="285750" indent="-285750">
              <a:buFont typeface="Arial" panose="020B0604020202020204" pitchFamily="34" charset="0"/>
              <a:buChar char="•"/>
            </a:pPr>
            <a:endParaRPr lang="en-GB" sz="3200" b="1" i="1" dirty="0">
              <a:latin typeface="Calibri"/>
              <a:cs typeface="Calibri"/>
            </a:endParaRPr>
          </a:p>
          <a:p>
            <a:pPr marL="285750" indent="-285750">
              <a:buFont typeface="Arial" panose="020B0604020202020204" pitchFamily="34" charset="0"/>
              <a:buChar char="•"/>
            </a:pPr>
            <a:endParaRPr lang="en-GB" sz="3200" b="1" i="1" dirty="0">
              <a:latin typeface="Calibri"/>
              <a:cs typeface="Calibri"/>
            </a:endParaRPr>
          </a:p>
          <a:p>
            <a:pPr marL="285750" indent="-285750">
              <a:buFont typeface="Arial" panose="020B0604020202020204" pitchFamily="34" charset="0"/>
              <a:buChar char="•"/>
            </a:pPr>
            <a:r>
              <a:rPr lang="en-GB" sz="3200" b="1" i="1" dirty="0">
                <a:latin typeface="Calibri"/>
                <a:cs typeface="Calibri"/>
              </a:rPr>
              <a:t>President of Guyana, Donald </a:t>
            </a:r>
            <a:r>
              <a:rPr lang="en-GB" sz="3200" b="1" i="1" dirty="0" err="1">
                <a:latin typeface="Calibri"/>
                <a:cs typeface="Calibri"/>
              </a:rPr>
              <a:t>Ramatour</a:t>
            </a:r>
            <a:r>
              <a:rPr lang="en-GB" sz="3200" b="1" i="1" dirty="0">
                <a:latin typeface="Calibri"/>
                <a:cs typeface="Calibri"/>
              </a:rPr>
              <a:t> attended the Guyana Divine Showers 2012</a:t>
            </a:r>
          </a:p>
          <a:p>
            <a:pPr marL="285750" indent="-285750">
              <a:buFont typeface="Arial" panose="020B0604020202020204" pitchFamily="34" charset="0"/>
              <a:buChar char="•"/>
            </a:pPr>
            <a:r>
              <a:rPr lang="en-GB" sz="3200" b="1" i="1" dirty="0">
                <a:latin typeface="Calibri"/>
                <a:cs typeface="Calibri"/>
              </a:rPr>
              <a:t> He suggested service for fibroid surgeries</a:t>
            </a:r>
          </a:p>
          <a:p>
            <a:pPr marL="285750" indent="-285750">
              <a:buFont typeface="Arial" panose="020B0604020202020204" pitchFamily="34" charset="0"/>
              <a:buChar char="•"/>
            </a:pPr>
            <a:r>
              <a:rPr lang="en-GB" sz="3200" b="1" i="1" dirty="0">
                <a:latin typeface="Calibri"/>
                <a:cs typeface="Calibri"/>
              </a:rPr>
              <a:t>2 USA medical teams came 11/8-23/13</a:t>
            </a:r>
          </a:p>
          <a:p>
            <a:pPr marL="285750" indent="-285750">
              <a:buFont typeface="Arial" panose="020B0604020202020204" pitchFamily="34" charset="0"/>
              <a:buChar char="•"/>
            </a:pPr>
            <a:r>
              <a:rPr lang="en-GB" sz="3200" b="1" i="1" dirty="0">
                <a:latin typeface="Calibri"/>
                <a:cs typeface="Calibri"/>
              </a:rPr>
              <a:t>Performed 52 surgeries, all successful</a:t>
            </a:r>
          </a:p>
          <a:p>
            <a:endParaRPr lang="en-GB" sz="1600" dirty="0"/>
          </a:p>
          <a:p>
            <a:pPr marL="285750" indent="-285750">
              <a:buFont typeface="Arial" panose="020B0604020202020204" pitchFamily="34" charset="0"/>
              <a:buChar char="•"/>
            </a:pPr>
            <a:endParaRPr lang="en-GB" sz="1600" dirty="0"/>
          </a:p>
          <a:p>
            <a:endParaRPr lang="en-GB" sz="1600" b="1" i="1" dirty="0">
              <a:solidFill>
                <a:srgbClr val="000000"/>
              </a:solidFill>
              <a:latin typeface="Calibri"/>
            </a:endParaRPr>
          </a:p>
          <a:p>
            <a:endParaRPr lang="en-GB" sz="1600" b="1" i="1" dirty="0">
              <a:solidFill>
                <a:srgbClr val="000000"/>
              </a:solidFill>
              <a:latin typeface="Calibri"/>
            </a:endParaRPr>
          </a:p>
          <a:p>
            <a:endParaRPr lang="en-GB" sz="1600" b="1" i="1" dirty="0">
              <a:solidFill>
                <a:srgbClr val="000000"/>
              </a:solidFill>
              <a:latin typeface="Calibri"/>
            </a:endParaRPr>
          </a:p>
          <a:p>
            <a:endParaRPr lang="en-GB" sz="1600" b="1" i="1" dirty="0">
              <a:solidFill>
                <a:srgbClr val="000000"/>
              </a:solidFill>
              <a:latin typeface="Calibri"/>
            </a:endParaRPr>
          </a:p>
          <a:p>
            <a:endParaRPr lang="en-GB" sz="1600" b="1" i="1" dirty="0">
              <a:solidFill>
                <a:srgbClr val="000000"/>
              </a:solidFill>
              <a:latin typeface="Calibri"/>
            </a:endParaRPr>
          </a:p>
          <a:p>
            <a:endParaRPr lang="en-GB" sz="1600" b="1" i="1" dirty="0">
              <a:solidFill>
                <a:srgbClr val="000000"/>
              </a:solidFill>
              <a:latin typeface="Calibri"/>
            </a:endParaRPr>
          </a:p>
          <a:p>
            <a:endParaRPr lang="en-GB" sz="1600" b="1" i="1" dirty="0">
              <a:solidFill>
                <a:srgbClr val="000000"/>
              </a:solidFill>
              <a:latin typeface="Calibri"/>
            </a:endParaRPr>
          </a:p>
          <a:p>
            <a:pPr>
              <a:buSzPts val="3200"/>
              <a:buFont typeface="Arial"/>
              <a:buChar char="•"/>
            </a:pPr>
            <a:r>
              <a:rPr lang="en-GB" sz="1600" b="1" i="1" dirty="0">
                <a:solidFill>
                  <a:srgbClr val="000000"/>
                </a:solidFill>
                <a:latin typeface="Calibri"/>
              </a:rPr>
              <a:t>President of Guyana, Donald </a:t>
            </a:r>
            <a:r>
              <a:rPr lang="en-GB" sz="1600" b="1" i="1" dirty="0" err="1">
                <a:solidFill>
                  <a:srgbClr val="000000"/>
                </a:solidFill>
                <a:latin typeface="Calibri"/>
              </a:rPr>
              <a:t>Ramatour</a:t>
            </a:r>
            <a:r>
              <a:rPr lang="en-GB" sz="1600" b="1" i="1" dirty="0">
                <a:solidFill>
                  <a:srgbClr val="000000"/>
                </a:solidFill>
                <a:latin typeface="Calibri"/>
              </a:rPr>
              <a:t> attended the Guyana Divine Showers 2012</a:t>
            </a:r>
          </a:p>
          <a:p>
            <a:pPr>
              <a:buSzPts val="3200"/>
              <a:buFont typeface="Arial"/>
              <a:buChar char="•"/>
            </a:pPr>
            <a:r>
              <a:rPr lang="en-GB" sz="1600" b="1" i="1" dirty="0">
                <a:solidFill>
                  <a:srgbClr val="000000"/>
                </a:solidFill>
                <a:latin typeface="Calibri"/>
              </a:rPr>
              <a:t> He suggested service for fibroid surgeries</a:t>
            </a:r>
          </a:p>
          <a:p>
            <a:pPr>
              <a:buSzPts val="3200"/>
              <a:buFont typeface="Arial"/>
              <a:buChar char="•"/>
            </a:pPr>
            <a:r>
              <a:rPr lang="en-GB" sz="1600" b="1" i="1" dirty="0">
                <a:solidFill>
                  <a:srgbClr val="000000"/>
                </a:solidFill>
                <a:latin typeface="Calibri"/>
              </a:rPr>
              <a:t>2 USA medical teams came 11/8-23/13</a:t>
            </a:r>
          </a:p>
          <a:p>
            <a:pPr>
              <a:buSzPts val="3200"/>
              <a:buFont typeface="Arial"/>
              <a:buChar char="•"/>
            </a:pPr>
            <a:r>
              <a:rPr lang="en-GB" sz="1600" b="1" i="1" dirty="0">
                <a:solidFill>
                  <a:srgbClr val="000000"/>
                </a:solidFill>
                <a:latin typeface="Calibri"/>
              </a:rPr>
              <a:t>Performed 52 surgeries, all successful</a:t>
            </a:r>
          </a:p>
          <a:p>
            <a:endParaRPr lang="en-GB" sz="1000" dirty="0">
              <a:solidFill>
                <a:srgbClr val="000000"/>
              </a:solidFill>
            </a:endParaRPr>
          </a:p>
          <a:p>
            <a:endParaRPr lang="en-GB" sz="1000" dirty="0">
              <a:solidFill>
                <a:srgbClr val="000000"/>
              </a:solidFill>
            </a:endParaRPr>
          </a:p>
          <a:p>
            <a:endParaRPr lang="en-GB" sz="1000" dirty="0">
              <a:solidFill>
                <a:srgbClr val="000000"/>
              </a:solidFill>
            </a:endParaRPr>
          </a:p>
          <a:p>
            <a:pPr marL="285750" indent="-285750">
              <a:buFont typeface="Arial" panose="020B0604020202020204" pitchFamily="34" charset="0"/>
              <a:buChar char="•"/>
            </a:pPr>
            <a:endParaRPr lang="en-GB" sz="1600" dirty="0"/>
          </a:p>
        </p:txBody>
      </p:sp>
      <p:sp>
        <p:nvSpPr>
          <p:cNvPr id="4" name="Date Placeholder 3"/>
          <p:cNvSpPr>
            <a:spLocks noGrp="1"/>
          </p:cNvSpPr>
          <p:nvPr>
            <p:ph type="dt" sz="half" idx="10"/>
          </p:nvPr>
        </p:nvSpPr>
        <p:spPr/>
        <p:txBody>
          <a:bodyPr/>
          <a:lstStyle/>
          <a:p>
            <a:r>
              <a:rPr lang="en-US" dirty="0" smtClean="0"/>
              <a:t>9</a:t>
            </a:r>
            <a:r>
              <a:rPr lang="en-US" baseline="30000" dirty="0" smtClean="0"/>
              <a:t>th</a:t>
            </a:r>
            <a:r>
              <a:rPr lang="en-US" dirty="0" smtClean="0"/>
              <a:t> July 2014</a:t>
            </a:r>
            <a:endParaRPr lang="en-US" dirty="0"/>
          </a:p>
        </p:txBody>
      </p:sp>
      <p:sp>
        <p:nvSpPr>
          <p:cNvPr id="5" name="Footer Placeholder 4"/>
          <p:cNvSpPr>
            <a:spLocks noGrp="1"/>
          </p:cNvSpPr>
          <p:nvPr>
            <p:ph type="ftr" sz="quarter" idx="11"/>
          </p:nvPr>
        </p:nvSpPr>
        <p:spPr/>
        <p:txBody>
          <a:bodyPr/>
          <a:lstStyle/>
          <a:p>
            <a:r>
              <a:rPr lang="en-US" dirty="0" smtClean="0"/>
              <a:t>Sathya Sai International Leadership Programme</a:t>
            </a:r>
            <a:endParaRPr lang="en-US" dirty="0"/>
          </a:p>
        </p:txBody>
      </p:sp>
      <p:sp>
        <p:nvSpPr>
          <p:cNvPr id="7" name="Title 1"/>
          <p:cNvSpPr txBox="1">
            <a:spLocks/>
          </p:cNvSpPr>
          <p:nvPr/>
        </p:nvSpPr>
        <p:spPr>
          <a:xfrm>
            <a:off x="395536" y="3356992"/>
            <a:ext cx="8229600" cy="3744416"/>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285750" indent="-285750" algn="l">
              <a:buFont typeface="Arial" panose="020B0604020202020204" pitchFamily="34" charset="0"/>
              <a:buChar char="•"/>
            </a:pPr>
            <a:endParaRPr lang="en-GB" sz="1600" dirty="0" smtClean="0"/>
          </a:p>
          <a:p>
            <a:pPr marL="285750" indent="-285750" algn="l">
              <a:buFont typeface="Arial" panose="020B0604020202020204" pitchFamily="34" charset="0"/>
              <a:buChar char="•"/>
            </a:pPr>
            <a:endParaRPr lang="en-GB" sz="1600" dirty="0" smtClean="0"/>
          </a:p>
          <a:p>
            <a:pPr marL="285750" indent="-285750" algn="l">
              <a:buFont typeface="Arial" panose="020B0604020202020204" pitchFamily="34" charset="0"/>
              <a:buChar char="•"/>
            </a:pPr>
            <a:endParaRPr lang="en-GB" sz="1600" dirty="0"/>
          </a:p>
        </p:txBody>
      </p:sp>
    </p:spTree>
    <p:extLst>
      <p:ext uri="{BB962C8B-B14F-4D97-AF65-F5344CB8AC3E}">
        <p14:creationId xmlns:p14="http://schemas.microsoft.com/office/powerpoint/2010/main" val="386167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45160"/>
          </a:xfrm>
        </p:spPr>
        <p:txBody>
          <a:bodyPr/>
          <a:lstStyle/>
          <a:p>
            <a:r>
              <a:rPr lang="en-US" sz="4000" dirty="0" smtClean="0">
                <a:solidFill>
                  <a:srgbClr val="FF0000"/>
                </a:solidFill>
              </a:rPr>
              <a:t>Guyana Youth Detention Center</a:t>
            </a:r>
            <a:endParaRPr lang="en-US" sz="4000" dirty="0">
              <a:solidFill>
                <a:srgbClr val="FF0000"/>
              </a:solidFill>
            </a:endParaRPr>
          </a:p>
        </p:txBody>
      </p:sp>
      <p:sp>
        <p:nvSpPr>
          <p:cNvPr id="3" name="Content Placeholder 2"/>
          <p:cNvSpPr>
            <a:spLocks noGrp="1"/>
          </p:cNvSpPr>
          <p:nvPr>
            <p:ph idx="1"/>
          </p:nvPr>
        </p:nvSpPr>
        <p:spPr/>
        <p:txBody>
          <a:bodyPr>
            <a:normAutofit/>
          </a:bodyPr>
          <a:lstStyle/>
          <a:p>
            <a:r>
              <a:rPr lang="en-US" sz="3200" dirty="0" smtClean="0">
                <a:latin typeface="Calibri"/>
                <a:cs typeface="Calibri"/>
              </a:rPr>
              <a:t>A  government program, New Opportunity Corps,  located in a remote site</a:t>
            </a:r>
          </a:p>
          <a:p>
            <a:r>
              <a:rPr lang="en-US" sz="3200" dirty="0" smtClean="0">
                <a:latin typeface="Calibri"/>
                <a:cs typeface="Calibri"/>
              </a:rPr>
              <a:t>Can only be reached by boat</a:t>
            </a:r>
          </a:p>
          <a:p>
            <a:r>
              <a:rPr lang="en-US" sz="3200" dirty="0" smtClean="0">
                <a:latin typeface="Calibri"/>
                <a:cs typeface="Calibri"/>
              </a:rPr>
              <a:t>First EHV workshop presented October 12, 2013</a:t>
            </a:r>
          </a:p>
          <a:p>
            <a:r>
              <a:rPr lang="en-US" sz="3200" dirty="0" smtClean="0">
                <a:latin typeface="Calibri"/>
                <a:cs typeface="Calibri"/>
              </a:rPr>
              <a:t>Youth are receptive and participate fully</a:t>
            </a:r>
          </a:p>
          <a:p>
            <a:r>
              <a:rPr lang="en-US" sz="3200" dirty="0" smtClean="0">
                <a:latin typeface="Calibri"/>
                <a:cs typeface="Calibri"/>
              </a:rPr>
              <a:t>5 further workshops have been given</a:t>
            </a:r>
            <a:endParaRPr lang="en-US" sz="3200" dirty="0">
              <a:latin typeface="Calibri"/>
              <a:cs typeface="Calibri"/>
            </a:endParaRPr>
          </a:p>
        </p:txBody>
      </p:sp>
      <p:sp>
        <p:nvSpPr>
          <p:cNvPr id="4" name="Date Placeholder 3"/>
          <p:cNvSpPr>
            <a:spLocks noGrp="1"/>
          </p:cNvSpPr>
          <p:nvPr>
            <p:ph type="dt" sz="half" idx="10"/>
          </p:nvPr>
        </p:nvSpPr>
        <p:spPr/>
        <p:txBody>
          <a:bodyPr/>
          <a:lstStyle/>
          <a:p>
            <a:fld id="{B11D738E-8962-435F-8C43-147B8DD7E819}" type="datetime1">
              <a:rPr lang="en-US" smtClean="0"/>
              <a:t>8/10/2014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22</a:t>
            </a:fld>
            <a:endParaRPr lang="en-US"/>
          </a:p>
        </p:txBody>
      </p:sp>
    </p:spTree>
    <p:extLst>
      <p:ext uri="{BB962C8B-B14F-4D97-AF65-F5344CB8AC3E}">
        <p14:creationId xmlns:p14="http://schemas.microsoft.com/office/powerpoint/2010/main" val="4194937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9256"/>
            <a:ext cx="8229600" cy="618382"/>
          </a:xfrm>
        </p:spPr>
        <p:txBody>
          <a:bodyPr>
            <a:normAutofit fontScale="90000"/>
          </a:bodyPr>
          <a:lstStyle/>
          <a:p>
            <a:r>
              <a:rPr lang="en-US" sz="4000" dirty="0" smtClean="0">
                <a:solidFill>
                  <a:srgbClr val="FF0000"/>
                </a:solidFill>
              </a:rPr>
              <a:t>Trinidad Pediatric </a:t>
            </a:r>
            <a:br>
              <a:rPr lang="en-US" sz="4000" dirty="0" smtClean="0">
                <a:solidFill>
                  <a:srgbClr val="FF0000"/>
                </a:solidFill>
              </a:rPr>
            </a:br>
            <a:r>
              <a:rPr lang="en-US" sz="4000" dirty="0" smtClean="0">
                <a:solidFill>
                  <a:srgbClr val="FF0000"/>
                </a:solidFill>
              </a:rPr>
              <a:t>Cardiology Service </a:t>
            </a:r>
            <a:endParaRPr lang="en-US" sz="4000" dirty="0">
              <a:solidFill>
                <a:srgbClr val="FF0000"/>
              </a:solidFill>
            </a:endParaRPr>
          </a:p>
        </p:txBody>
      </p:sp>
      <p:sp>
        <p:nvSpPr>
          <p:cNvPr id="3" name="Content Placeholder 2"/>
          <p:cNvSpPr>
            <a:spLocks noGrp="1"/>
          </p:cNvSpPr>
          <p:nvPr>
            <p:ph idx="1"/>
          </p:nvPr>
        </p:nvSpPr>
        <p:spPr>
          <a:xfrm>
            <a:off x="457200" y="2332076"/>
            <a:ext cx="8229600" cy="4773639"/>
          </a:xfrm>
        </p:spPr>
        <p:txBody>
          <a:bodyPr>
            <a:normAutofit/>
          </a:bodyPr>
          <a:lstStyle/>
          <a:p>
            <a:r>
              <a:rPr lang="en-US" sz="3200" dirty="0" smtClean="0"/>
              <a:t>Shortage of Pediatric cardiologists in Trinidad</a:t>
            </a:r>
          </a:p>
          <a:p>
            <a:r>
              <a:rPr lang="en-US" sz="3200" dirty="0" smtClean="0"/>
              <a:t>Many children suffer from correctable cardiac conditions</a:t>
            </a:r>
          </a:p>
          <a:p>
            <a:r>
              <a:rPr lang="en-US" sz="3200" dirty="0" smtClean="0"/>
              <a:t>114 children screened, 24 complex cardiac procedure completed from </a:t>
            </a:r>
            <a:r>
              <a:rPr lang="en-US" sz="3200" dirty="0"/>
              <a:t>April 2 </a:t>
            </a:r>
            <a:r>
              <a:rPr lang="en-US" sz="3200" dirty="0" smtClean="0"/>
              <a:t>to </a:t>
            </a:r>
            <a:r>
              <a:rPr lang="en-US" sz="3200" dirty="0"/>
              <a:t>9, 2014</a:t>
            </a:r>
          </a:p>
          <a:p>
            <a:pPr marL="0" indent="0">
              <a:buNone/>
            </a:pPr>
            <a:endParaRPr lang="en-US" sz="3200" dirty="0"/>
          </a:p>
        </p:txBody>
      </p:sp>
      <p:sp>
        <p:nvSpPr>
          <p:cNvPr id="4" name="Date Placeholder 3"/>
          <p:cNvSpPr>
            <a:spLocks noGrp="1"/>
          </p:cNvSpPr>
          <p:nvPr>
            <p:ph type="dt" sz="half" idx="10"/>
          </p:nvPr>
        </p:nvSpPr>
        <p:spPr/>
        <p:txBody>
          <a:bodyPr/>
          <a:lstStyle/>
          <a:p>
            <a:fld id="{B11D738E-8962-435F-8C43-147B8DD7E819}" type="datetime1">
              <a:rPr lang="en-US" smtClean="0"/>
              <a:t>8/10/2014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23</a:t>
            </a:fld>
            <a:endParaRPr lang="en-US"/>
          </a:p>
        </p:txBody>
      </p:sp>
    </p:spTree>
    <p:extLst>
      <p:ext uri="{BB962C8B-B14F-4D97-AF65-F5344CB8AC3E}">
        <p14:creationId xmlns:p14="http://schemas.microsoft.com/office/powerpoint/2010/main" val="532522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640"/>
            <a:ext cx="8229600" cy="913997"/>
          </a:xfrm>
        </p:spPr>
        <p:txBody>
          <a:bodyPr>
            <a:normAutofit fontScale="90000"/>
          </a:bodyPr>
          <a:lstStyle/>
          <a:p>
            <a:r>
              <a:rPr lang="en-US" sz="4000" dirty="0" smtClean="0">
                <a:solidFill>
                  <a:srgbClr val="FF0000"/>
                </a:solidFill>
              </a:rPr>
              <a:t>Trinidad Pediatric </a:t>
            </a:r>
            <a:br>
              <a:rPr lang="en-US" sz="4000" dirty="0" smtClean="0">
                <a:solidFill>
                  <a:srgbClr val="FF0000"/>
                </a:solidFill>
              </a:rPr>
            </a:br>
            <a:r>
              <a:rPr lang="en-US" sz="4000" dirty="0" smtClean="0">
                <a:solidFill>
                  <a:srgbClr val="FF0000"/>
                </a:solidFill>
              </a:rPr>
              <a:t>Cardiology Service </a:t>
            </a:r>
            <a:endParaRPr lang="en-US" sz="4000" dirty="0">
              <a:solidFill>
                <a:srgbClr val="FF0000"/>
              </a:solidFill>
            </a:endParaRPr>
          </a:p>
        </p:txBody>
      </p:sp>
      <p:sp>
        <p:nvSpPr>
          <p:cNvPr id="3" name="Content Placeholder 2"/>
          <p:cNvSpPr>
            <a:spLocks noGrp="1"/>
          </p:cNvSpPr>
          <p:nvPr>
            <p:ph idx="1"/>
          </p:nvPr>
        </p:nvSpPr>
        <p:spPr>
          <a:xfrm>
            <a:off x="457200" y="2025512"/>
            <a:ext cx="8229600" cy="4100651"/>
          </a:xfrm>
        </p:spPr>
        <p:txBody>
          <a:bodyPr>
            <a:normAutofit/>
          </a:bodyPr>
          <a:lstStyle/>
          <a:p>
            <a:r>
              <a:rPr lang="en-US" sz="3200" dirty="0" smtClean="0"/>
              <a:t>4 doctors and 4 support staff from USA assisted by 3 doctors and 1 nurse from Venezuela </a:t>
            </a:r>
          </a:p>
          <a:p>
            <a:r>
              <a:rPr lang="en-US" sz="3200" dirty="0" smtClean="0"/>
              <a:t>Local authorities thanked SSIMC in a full page announcement in a local paper</a:t>
            </a:r>
          </a:p>
          <a:p>
            <a:r>
              <a:rPr lang="en-US" sz="3200" dirty="0" smtClean="0"/>
              <a:t>Miracle in last minute scheduling</a:t>
            </a:r>
            <a:endParaRPr lang="en-US" sz="3200" dirty="0"/>
          </a:p>
        </p:txBody>
      </p:sp>
      <p:sp>
        <p:nvSpPr>
          <p:cNvPr id="4" name="Date Placeholder 3"/>
          <p:cNvSpPr>
            <a:spLocks noGrp="1"/>
          </p:cNvSpPr>
          <p:nvPr>
            <p:ph type="dt" sz="half" idx="10"/>
          </p:nvPr>
        </p:nvSpPr>
        <p:spPr/>
        <p:txBody>
          <a:bodyPr/>
          <a:lstStyle/>
          <a:p>
            <a:fld id="{B11D738E-8962-435F-8C43-147B8DD7E819}" type="datetime1">
              <a:rPr lang="en-US" smtClean="0"/>
              <a:t>8/10/2014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24</a:t>
            </a:fld>
            <a:endParaRPr lang="en-US"/>
          </a:p>
        </p:txBody>
      </p:sp>
    </p:spTree>
    <p:extLst>
      <p:ext uri="{BB962C8B-B14F-4D97-AF65-F5344CB8AC3E}">
        <p14:creationId xmlns:p14="http://schemas.microsoft.com/office/powerpoint/2010/main" val="424500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2656"/>
            <a:ext cx="8229600" cy="1024136"/>
          </a:xfrm>
        </p:spPr>
        <p:txBody>
          <a:bodyPr/>
          <a:lstStyle/>
          <a:p>
            <a:r>
              <a:rPr lang="en-GB" sz="3600" b="1" dirty="0" smtClean="0">
                <a:solidFill>
                  <a:srgbClr val="FF7C80"/>
                </a:solidFill>
              </a:rPr>
              <a:t>Miracle House Building Project</a:t>
            </a:r>
            <a:endParaRPr lang="en-GB" sz="3600" b="1" dirty="0">
              <a:solidFill>
                <a:srgbClr val="FF7C80"/>
              </a:solidFill>
            </a:endParaRPr>
          </a:p>
        </p:txBody>
      </p:sp>
      <p:sp>
        <p:nvSpPr>
          <p:cNvPr id="3" name="Content Placeholder 2"/>
          <p:cNvSpPr>
            <a:spLocks noGrp="1"/>
          </p:cNvSpPr>
          <p:nvPr>
            <p:ph idx="1"/>
          </p:nvPr>
        </p:nvSpPr>
        <p:spPr>
          <a:xfrm>
            <a:off x="467544" y="1484784"/>
            <a:ext cx="8229600" cy="4525963"/>
          </a:xfrm>
        </p:spPr>
        <p:txBody>
          <a:bodyPr>
            <a:normAutofit/>
          </a:bodyPr>
          <a:lstStyle/>
          <a:p>
            <a:endParaRPr lang="en-GB" sz="2000" dirty="0">
              <a:solidFill>
                <a:schemeClr val="tx2"/>
              </a:solidFill>
              <a:effectLst>
                <a:outerShdw blurRad="38100" dist="38100" dir="2700000" algn="tl">
                  <a:srgbClr val="000000">
                    <a:alpha val="43137"/>
                  </a:srgbClr>
                </a:outerShdw>
              </a:effectLst>
              <a:latin typeface="+mn-lt"/>
            </a:endParaRPr>
          </a:p>
          <a:p>
            <a:r>
              <a:rPr lang="en-GB" sz="3200" dirty="0" smtClean="0">
                <a:solidFill>
                  <a:schemeClr val="tx2"/>
                </a:solidFill>
                <a:effectLst>
                  <a:outerShdw blurRad="38100" dist="38100" dir="2700000" algn="tl">
                    <a:srgbClr val="000000">
                      <a:alpha val="43137"/>
                    </a:srgbClr>
                  </a:outerShdw>
                </a:effectLst>
                <a:latin typeface="Calibri"/>
                <a:cs typeface="Calibri"/>
              </a:rPr>
              <a:t>Continues, roughly 30 houses built in Trinidad in the past year</a:t>
            </a:r>
          </a:p>
          <a:p>
            <a:r>
              <a:rPr lang="en-GB" sz="3200" dirty="0" smtClean="0">
                <a:solidFill>
                  <a:schemeClr val="tx2"/>
                </a:solidFill>
                <a:effectLst>
                  <a:outerShdw blurRad="38100" dist="38100" dir="2700000" algn="tl">
                    <a:srgbClr val="000000">
                      <a:alpha val="43137"/>
                    </a:srgbClr>
                  </a:outerShdw>
                </a:effectLst>
                <a:latin typeface="Calibri"/>
                <a:cs typeface="Calibri"/>
              </a:rPr>
              <a:t>NOW houses have been built in Curacao and Guyana</a:t>
            </a:r>
          </a:p>
          <a:p>
            <a:r>
              <a:rPr lang="en-GB" sz="3200" dirty="0" smtClean="0">
                <a:solidFill>
                  <a:schemeClr val="tx2"/>
                </a:solidFill>
                <a:effectLst>
                  <a:outerShdw blurRad="38100" dist="38100" dir="2700000" algn="tl">
                    <a:srgbClr val="000000">
                      <a:alpha val="43137"/>
                    </a:srgbClr>
                  </a:outerShdw>
                </a:effectLst>
                <a:latin typeface="Calibri"/>
                <a:cs typeface="Calibri"/>
              </a:rPr>
              <a:t>Amazing built time frame</a:t>
            </a:r>
          </a:p>
          <a:p>
            <a:endParaRPr lang="en-GB" sz="3200" dirty="0">
              <a:solidFill>
                <a:schemeClr val="tx2"/>
              </a:solidFill>
              <a:effectLst>
                <a:outerShdw blurRad="38100" dist="38100" dir="2700000" algn="tl">
                  <a:srgbClr val="000000">
                    <a:alpha val="43137"/>
                  </a:srgbClr>
                </a:outerShdw>
              </a:effectLst>
              <a:latin typeface="Calibri"/>
              <a:cs typeface="Calibri"/>
            </a:endParaRPr>
          </a:p>
        </p:txBody>
      </p:sp>
      <p:sp>
        <p:nvSpPr>
          <p:cNvPr id="4" name="Date Placeholder 3"/>
          <p:cNvSpPr>
            <a:spLocks noGrp="1"/>
          </p:cNvSpPr>
          <p:nvPr>
            <p:ph type="dt" sz="half" idx="10"/>
          </p:nvPr>
        </p:nvSpPr>
        <p:spPr/>
        <p:txBody>
          <a:bodyPr/>
          <a:lstStyle/>
          <a:p>
            <a:r>
              <a:rPr lang="en-US" dirty="0" smtClean="0"/>
              <a:t>9</a:t>
            </a:r>
            <a:r>
              <a:rPr lang="en-US" baseline="30000" dirty="0" smtClean="0"/>
              <a:t>th</a:t>
            </a:r>
            <a:r>
              <a:rPr lang="en-US" dirty="0" smtClean="0"/>
              <a:t> July 2014</a:t>
            </a:r>
            <a:endParaRPr lang="en-US" dirty="0"/>
          </a:p>
        </p:txBody>
      </p:sp>
      <p:sp>
        <p:nvSpPr>
          <p:cNvPr id="7" name="Footer Placeholder 4"/>
          <p:cNvSpPr txBox="1">
            <a:spLocks/>
          </p:cNvSpPr>
          <p:nvPr/>
        </p:nvSpPr>
        <p:spPr>
          <a:xfrm>
            <a:off x="705981" y="6381328"/>
            <a:ext cx="3183612" cy="365125"/>
          </a:xfrm>
          <a:prstGeom prst="rect">
            <a:avLst/>
          </a:prstGeom>
        </p:spPr>
        <p:txBody>
          <a:bodyPr vert="horz" lIns="45720" tIns="45720" rIns="9144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Sathya Sai International Leadership Programme</a:t>
            </a:r>
            <a:endParaRPr lang="en-US" dirty="0"/>
          </a:p>
        </p:txBody>
      </p:sp>
    </p:spTree>
    <p:extLst>
      <p:ext uri="{BB962C8B-B14F-4D97-AF65-F5344CB8AC3E}">
        <p14:creationId xmlns:p14="http://schemas.microsoft.com/office/powerpoint/2010/main" val="3864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9275" y="107576"/>
            <a:ext cx="8042276" cy="1449216"/>
          </a:xfrm>
        </p:spPr>
        <p:txBody>
          <a:bodyPr/>
          <a:lstStyle/>
          <a:p>
            <a:r>
              <a:rPr lang="en-GB" sz="4800" b="1" dirty="0">
                <a:solidFill>
                  <a:srgbClr val="FF7C80"/>
                </a:solidFill>
              </a:rPr>
              <a:t>Israel EHV Arabs and Jews</a:t>
            </a:r>
            <a:endParaRPr lang="en-US" dirty="0"/>
          </a:p>
        </p:txBody>
      </p:sp>
      <p:pic>
        <p:nvPicPr>
          <p:cNvPr id="9" name="Content Placeholder 8" descr="_____ 1.jpg"/>
          <p:cNvPicPr>
            <a:picLocks noGrp="1" noChangeAspect="1"/>
          </p:cNvPicPr>
          <p:nvPr>
            <p:ph idx="1"/>
          </p:nvPr>
        </p:nvPicPr>
        <p:blipFill>
          <a:blip r:embed="rId2" cstate="print">
            <a:extLst>
              <a:ext uri="{28A0092B-C50C-407E-A947-70E740481C1C}">
                <a14:useLocalDpi xmlns:a14="http://schemas.microsoft.com/office/drawing/2010/main" val="0"/>
              </a:ext>
            </a:extLst>
          </a:blip>
          <a:srcRect t="1900" b="1900"/>
          <a:stretch>
            <a:fillRect/>
          </a:stretch>
        </p:blipFill>
        <p:spPr/>
      </p:pic>
      <p:sp>
        <p:nvSpPr>
          <p:cNvPr id="4" name="Date Placeholder 3"/>
          <p:cNvSpPr>
            <a:spLocks noGrp="1"/>
          </p:cNvSpPr>
          <p:nvPr>
            <p:ph type="dt" sz="half" idx="10"/>
          </p:nvPr>
        </p:nvSpPr>
        <p:spPr/>
        <p:txBody>
          <a:bodyPr/>
          <a:lstStyle/>
          <a:p>
            <a:fld id="{B11D738E-8962-435F-8C43-147B8DD7E819}" type="datetime1">
              <a:rPr lang="en-US" smtClean="0"/>
              <a:t>8/10/2014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26</a:t>
            </a:fld>
            <a:endParaRPr lang="en-US"/>
          </a:p>
        </p:txBody>
      </p:sp>
    </p:spTree>
    <p:extLst>
      <p:ext uri="{BB962C8B-B14F-4D97-AF65-F5344CB8AC3E}">
        <p14:creationId xmlns:p14="http://schemas.microsoft.com/office/powerpoint/2010/main" val="1710189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solidFill>
                  <a:srgbClr val="FF0000"/>
                </a:solidFill>
                <a:latin typeface="Calibri"/>
                <a:cs typeface="Calibri"/>
              </a:rPr>
              <a:t>Ms </a:t>
            </a:r>
            <a:r>
              <a:rPr lang="en-GB" sz="4800" dirty="0" err="1">
                <a:solidFill>
                  <a:srgbClr val="FF0000"/>
                </a:solidFill>
                <a:latin typeface="Calibri"/>
                <a:cs typeface="Calibri"/>
              </a:rPr>
              <a:t>Ronit</a:t>
            </a:r>
            <a:r>
              <a:rPr lang="en-GB" sz="4800" dirty="0">
                <a:solidFill>
                  <a:srgbClr val="FF0000"/>
                </a:solidFill>
                <a:latin typeface="Calibri"/>
                <a:cs typeface="Calibri"/>
              </a:rPr>
              <a:t> Lev, head of Israel EHV program </a:t>
            </a:r>
            <a:endParaRPr lang="en-US" dirty="0">
              <a:solidFill>
                <a:srgbClr val="FF0000"/>
              </a:solidFill>
            </a:endParaRPr>
          </a:p>
        </p:txBody>
      </p:sp>
      <p:pic>
        <p:nvPicPr>
          <p:cNvPr id="7" name="Content Placeholder 6" descr="_____ 11.jpg"/>
          <p:cNvPicPr>
            <a:picLocks noGrp="1" noChangeAspect="1"/>
          </p:cNvPicPr>
          <p:nvPr>
            <p:ph idx="1"/>
          </p:nvPr>
        </p:nvPicPr>
        <p:blipFill>
          <a:blip r:embed="rId2" cstate="print">
            <a:extLst>
              <a:ext uri="{28A0092B-C50C-407E-A947-70E740481C1C}">
                <a14:useLocalDpi xmlns:a14="http://schemas.microsoft.com/office/drawing/2010/main" val="0"/>
              </a:ext>
            </a:extLst>
          </a:blip>
          <a:srcRect t="1900" b="1900"/>
          <a:stretch>
            <a:fillRect/>
          </a:stretch>
        </p:blipFill>
        <p:spPr/>
      </p:pic>
      <p:sp>
        <p:nvSpPr>
          <p:cNvPr id="4" name="Date Placeholder 3"/>
          <p:cNvSpPr>
            <a:spLocks noGrp="1"/>
          </p:cNvSpPr>
          <p:nvPr>
            <p:ph type="dt" sz="half" idx="10"/>
          </p:nvPr>
        </p:nvSpPr>
        <p:spPr/>
        <p:txBody>
          <a:bodyPr/>
          <a:lstStyle/>
          <a:p>
            <a:fld id="{B11D738E-8962-435F-8C43-147B8DD7E819}" type="datetime1">
              <a:rPr lang="en-US" smtClean="0"/>
              <a:t>8/10/2014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27</a:t>
            </a:fld>
            <a:endParaRPr lang="en-US"/>
          </a:p>
        </p:txBody>
      </p:sp>
    </p:spTree>
    <p:extLst>
      <p:ext uri="{BB962C8B-B14F-4D97-AF65-F5344CB8AC3E}">
        <p14:creationId xmlns:p14="http://schemas.microsoft.com/office/powerpoint/2010/main" val="200282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042276" cy="1224136"/>
          </a:xfrm>
        </p:spPr>
        <p:txBody>
          <a:bodyPr>
            <a:normAutofit fontScale="90000"/>
          </a:bodyPr>
          <a:lstStyle/>
          <a:p>
            <a:r>
              <a:rPr lang="en-GB" sz="4800" dirty="0" smtClean="0">
                <a:solidFill>
                  <a:schemeClr val="tx2"/>
                </a:solidFill>
                <a:latin typeface="Calibri"/>
                <a:cs typeface="Calibri"/>
              </a:rPr>
              <a:t> </a:t>
            </a:r>
            <a:r>
              <a:rPr lang="en-GB" sz="4800" dirty="0">
                <a:solidFill>
                  <a:srgbClr val="FF0000"/>
                </a:solidFill>
                <a:latin typeface="Calibri"/>
                <a:cs typeface="Calibri"/>
              </a:rPr>
              <a:t>h</a:t>
            </a:r>
            <a:r>
              <a:rPr lang="en-GB" sz="4800" dirty="0" smtClean="0">
                <a:solidFill>
                  <a:srgbClr val="FF0000"/>
                </a:solidFill>
                <a:latin typeface="Calibri"/>
                <a:cs typeface="Calibri"/>
              </a:rPr>
              <a:t>as </a:t>
            </a:r>
            <a:r>
              <a:rPr lang="en-GB" sz="4800" dirty="0">
                <a:solidFill>
                  <a:srgbClr val="FF0000"/>
                </a:solidFill>
                <a:latin typeface="Calibri"/>
                <a:cs typeface="Calibri"/>
              </a:rPr>
              <a:t>presented </a:t>
            </a:r>
            <a:r>
              <a:rPr lang="en-GB" sz="4800" dirty="0" smtClean="0">
                <a:solidFill>
                  <a:srgbClr val="FF0000"/>
                </a:solidFill>
                <a:latin typeface="Calibri"/>
                <a:cs typeface="Calibri"/>
              </a:rPr>
              <a:t>EHV workshops to Arabs and Jews together</a:t>
            </a:r>
            <a:endParaRPr lang="en-US" dirty="0">
              <a:solidFill>
                <a:srgbClr val="FF0000"/>
              </a:solidFill>
            </a:endParaRPr>
          </a:p>
        </p:txBody>
      </p:sp>
      <p:pic>
        <p:nvPicPr>
          <p:cNvPr id="7" name="Content Placeholder 6" descr="tamra 28.3.13 013 (2).jpg"/>
          <p:cNvPicPr>
            <a:picLocks noGrp="1" noChangeAspect="1"/>
          </p:cNvPicPr>
          <p:nvPr>
            <p:ph idx="1"/>
          </p:nvPr>
        </p:nvPicPr>
        <p:blipFill>
          <a:blip r:embed="rId2" cstate="print">
            <a:extLst>
              <a:ext uri="{28A0092B-C50C-407E-A947-70E740481C1C}">
                <a14:useLocalDpi xmlns:a14="http://schemas.microsoft.com/office/drawing/2010/main" val="0"/>
              </a:ext>
            </a:extLst>
          </a:blip>
          <a:srcRect t="1900" b="1900"/>
          <a:stretch>
            <a:fillRect/>
          </a:stretch>
        </p:blipFill>
        <p:spPr/>
      </p:pic>
      <p:sp>
        <p:nvSpPr>
          <p:cNvPr id="4" name="Date Placeholder 3"/>
          <p:cNvSpPr>
            <a:spLocks noGrp="1"/>
          </p:cNvSpPr>
          <p:nvPr>
            <p:ph type="dt" sz="half" idx="10"/>
          </p:nvPr>
        </p:nvSpPr>
        <p:spPr/>
        <p:txBody>
          <a:bodyPr/>
          <a:lstStyle/>
          <a:p>
            <a:fld id="{B11D738E-8962-435F-8C43-147B8DD7E819}" type="datetime1">
              <a:rPr lang="en-US" smtClean="0"/>
              <a:t>8/10/2014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28</a:t>
            </a:fld>
            <a:endParaRPr lang="en-US"/>
          </a:p>
        </p:txBody>
      </p:sp>
    </p:spTree>
    <p:extLst>
      <p:ext uri="{BB962C8B-B14F-4D97-AF65-F5344CB8AC3E}">
        <p14:creationId xmlns:p14="http://schemas.microsoft.com/office/powerpoint/2010/main" val="3798468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45160"/>
          </a:xfrm>
        </p:spPr>
        <p:txBody>
          <a:bodyPr/>
          <a:lstStyle/>
          <a:p>
            <a:r>
              <a:rPr lang="en-US" sz="4000" dirty="0" err="1" smtClean="0">
                <a:solidFill>
                  <a:srgbClr val="FF0000"/>
                </a:solidFill>
              </a:rPr>
              <a:t>Prema</a:t>
            </a:r>
            <a:r>
              <a:rPr lang="en-US" sz="4000" dirty="0">
                <a:solidFill>
                  <a:srgbClr val="FF0000"/>
                </a:solidFill>
              </a:rPr>
              <a:t> </a:t>
            </a:r>
            <a:r>
              <a:rPr lang="en-US" sz="4000" dirty="0" smtClean="0">
                <a:solidFill>
                  <a:srgbClr val="FF0000"/>
                </a:solidFill>
              </a:rPr>
              <a:t>(Love) in Any Language</a:t>
            </a:r>
            <a:endParaRPr lang="en-US" sz="4000" dirty="0">
              <a:solidFill>
                <a:srgbClr val="FF0000"/>
              </a:solidFill>
            </a:endParaRPr>
          </a:p>
        </p:txBody>
      </p:sp>
      <p:pic>
        <p:nvPicPr>
          <p:cNvPr id="7" name="Content Placeholder 6" descr="tamra 28.3.13 018 (2).jpg"/>
          <p:cNvPicPr>
            <a:picLocks noGrp="1" noChangeAspect="1"/>
          </p:cNvPicPr>
          <p:nvPr>
            <p:ph idx="1"/>
          </p:nvPr>
        </p:nvPicPr>
        <p:blipFill>
          <a:blip r:embed="rId2" cstate="print">
            <a:extLst>
              <a:ext uri="{28A0092B-C50C-407E-A947-70E740481C1C}">
                <a14:useLocalDpi xmlns:a14="http://schemas.microsoft.com/office/drawing/2010/main" val="0"/>
              </a:ext>
            </a:extLst>
          </a:blip>
          <a:srcRect t="1900" b="1900"/>
          <a:stretch>
            <a:fillRect/>
          </a:stretch>
        </p:blipFill>
        <p:spPr/>
      </p:pic>
      <p:sp>
        <p:nvSpPr>
          <p:cNvPr id="4" name="Date Placeholder 3"/>
          <p:cNvSpPr>
            <a:spLocks noGrp="1"/>
          </p:cNvSpPr>
          <p:nvPr>
            <p:ph type="dt" sz="half" idx="10"/>
          </p:nvPr>
        </p:nvSpPr>
        <p:spPr/>
        <p:txBody>
          <a:bodyPr/>
          <a:lstStyle/>
          <a:p>
            <a:fld id="{B11D738E-8962-435F-8C43-147B8DD7E819}" type="datetime1">
              <a:rPr lang="en-US" smtClean="0"/>
              <a:t>8/10/2014</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29</a:t>
            </a:fld>
            <a:endParaRPr lang="en-US"/>
          </a:p>
        </p:txBody>
      </p:sp>
    </p:spTree>
    <p:extLst>
      <p:ext uri="{BB962C8B-B14F-4D97-AF65-F5344CB8AC3E}">
        <p14:creationId xmlns:p14="http://schemas.microsoft.com/office/powerpoint/2010/main" val="641253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2313726" cy="6858000"/>
          </a:xfrm>
          <a:prstGeom prst="rect">
            <a:avLst/>
          </a:prstGeom>
          <a:gradFill flip="none" rotWithShape="1">
            <a:gsLst>
              <a:gs pos="0">
                <a:srgbClr val="FF9B16">
                  <a:alpha val="84000"/>
                </a:srgbClr>
              </a:gs>
              <a:gs pos="100000">
                <a:srgbClr val="FFFFFF">
                  <a:alpha val="98000"/>
                </a:srgbClr>
              </a:gs>
            </a:gsLst>
            <a:lin ang="21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33873" t="1676" r="22013" b="6791"/>
          <a:stretch/>
        </p:blipFill>
        <p:spPr>
          <a:xfrm>
            <a:off x="-10160" y="1342009"/>
            <a:ext cx="1602228" cy="5515991"/>
          </a:xfrm>
          <a:prstGeom prst="rect">
            <a:avLst/>
          </a:prstGeom>
        </p:spPr>
      </p:pic>
      <p:sp>
        <p:nvSpPr>
          <p:cNvPr id="9" name="Content Placeholder 8"/>
          <p:cNvSpPr>
            <a:spLocks noGrp="1"/>
          </p:cNvSpPr>
          <p:nvPr>
            <p:ph idx="1"/>
          </p:nvPr>
        </p:nvSpPr>
        <p:spPr>
          <a:xfrm>
            <a:off x="1977699" y="1404406"/>
            <a:ext cx="7469955" cy="4889493"/>
          </a:xfrm>
        </p:spPr>
        <p:txBody>
          <a:bodyPr>
            <a:normAutofit/>
          </a:bodyPr>
          <a:lstStyle/>
          <a:p>
            <a:pPr>
              <a:buFont typeface="Wingdings" charset="2"/>
              <a:buChar char="Ø"/>
            </a:pPr>
            <a:r>
              <a:rPr lang="en-CA" sz="2800" dirty="0" smtClean="0">
                <a:solidFill>
                  <a:srgbClr val="17375E"/>
                </a:solidFill>
              </a:rPr>
              <a:t>Facility includes:</a:t>
            </a:r>
          </a:p>
          <a:p>
            <a:pPr lvl="1"/>
            <a:r>
              <a:rPr lang="en-CA" sz="2400" dirty="0" smtClean="0">
                <a:solidFill>
                  <a:srgbClr val="17375E"/>
                </a:solidFill>
              </a:rPr>
              <a:t>10 Classrooms</a:t>
            </a:r>
          </a:p>
          <a:p>
            <a:pPr lvl="1"/>
            <a:r>
              <a:rPr lang="en-CA" sz="2400" dirty="0" smtClean="0">
                <a:solidFill>
                  <a:srgbClr val="17375E"/>
                </a:solidFill>
              </a:rPr>
              <a:t>Science Room</a:t>
            </a:r>
          </a:p>
          <a:p>
            <a:pPr lvl="1"/>
            <a:r>
              <a:rPr lang="en-CA" sz="2400" dirty="0" smtClean="0">
                <a:solidFill>
                  <a:srgbClr val="17375E"/>
                </a:solidFill>
              </a:rPr>
              <a:t>Music Room</a:t>
            </a:r>
          </a:p>
          <a:p>
            <a:pPr lvl="1"/>
            <a:r>
              <a:rPr lang="en-CA" sz="2400" dirty="0" smtClean="0">
                <a:solidFill>
                  <a:srgbClr val="17375E"/>
                </a:solidFill>
              </a:rPr>
              <a:t>Library</a:t>
            </a:r>
          </a:p>
          <a:p>
            <a:pPr lvl="1"/>
            <a:r>
              <a:rPr lang="en-CA" sz="2400" dirty="0" smtClean="0">
                <a:solidFill>
                  <a:srgbClr val="17375E"/>
                </a:solidFill>
              </a:rPr>
              <a:t>Gym / Multipurpose Room</a:t>
            </a:r>
          </a:p>
          <a:p>
            <a:pPr lvl="1"/>
            <a:r>
              <a:rPr lang="en-CA" sz="2400" dirty="0" smtClean="0">
                <a:solidFill>
                  <a:srgbClr val="17375E"/>
                </a:solidFill>
              </a:rPr>
              <a:t>Reception</a:t>
            </a:r>
          </a:p>
          <a:p>
            <a:pPr lvl="1"/>
            <a:r>
              <a:rPr lang="en-CA" sz="2400" dirty="0" smtClean="0">
                <a:solidFill>
                  <a:srgbClr val="17375E"/>
                </a:solidFill>
              </a:rPr>
              <a:t>Principal office</a:t>
            </a:r>
          </a:p>
          <a:p>
            <a:pPr lvl="1"/>
            <a:r>
              <a:rPr lang="en-CA" sz="2400" dirty="0" smtClean="0">
                <a:solidFill>
                  <a:srgbClr val="17375E"/>
                </a:solidFill>
              </a:rPr>
              <a:t>Trustees / Conference Room</a:t>
            </a:r>
          </a:p>
          <a:p>
            <a:pPr lvl="1"/>
            <a:r>
              <a:rPr lang="en-CA" sz="2400" dirty="0" smtClean="0">
                <a:solidFill>
                  <a:srgbClr val="17375E"/>
                </a:solidFill>
              </a:rPr>
              <a:t>Mezzanine with 2 Extra Classrooms</a:t>
            </a:r>
            <a:endParaRPr lang="en-CA" sz="2400" dirty="0">
              <a:solidFill>
                <a:srgbClr val="0000FF"/>
              </a:solidFill>
            </a:endParaRPr>
          </a:p>
        </p:txBody>
      </p:sp>
      <p:pic>
        <p:nvPicPr>
          <p:cNvPr id="11" name="Picture 10"/>
          <p:cNvPicPr>
            <a:picLocks noChangeAspect="1"/>
          </p:cNvPicPr>
          <p:nvPr/>
        </p:nvPicPr>
        <p:blipFill>
          <a:blip r:embed="rId3"/>
          <a:stretch>
            <a:fillRect/>
          </a:stretch>
        </p:blipFill>
        <p:spPr>
          <a:xfrm>
            <a:off x="0" y="29492"/>
            <a:ext cx="1977699" cy="1775893"/>
          </a:xfrm>
          <a:prstGeom prst="rect">
            <a:avLst/>
          </a:prstGeom>
        </p:spPr>
      </p:pic>
      <p:sp>
        <p:nvSpPr>
          <p:cNvPr id="12" name="Rectangle 11"/>
          <p:cNvSpPr/>
          <p:nvPr/>
        </p:nvSpPr>
        <p:spPr>
          <a:xfrm>
            <a:off x="2178425" y="519952"/>
            <a:ext cx="4969798" cy="861774"/>
          </a:xfrm>
          <a:prstGeom prst="rect">
            <a:avLst/>
          </a:prstGeom>
        </p:spPr>
        <p:txBody>
          <a:bodyPr wrap="square">
            <a:spAutoFit/>
          </a:bodyPr>
          <a:lstStyle/>
          <a:p>
            <a:r>
              <a:rPr lang="en-CA" sz="3200" dirty="0" smtClean="0"/>
              <a:t>General Information Cont’d</a:t>
            </a:r>
          </a:p>
          <a:p>
            <a:endParaRPr lang="en-CA" dirty="0"/>
          </a:p>
        </p:txBody>
      </p:sp>
      <p:pic>
        <p:nvPicPr>
          <p:cNvPr id="8" name="Picture 7" descr="Exterior-fro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672" y="111705"/>
            <a:ext cx="2197327" cy="1056320"/>
          </a:xfrm>
          <a:prstGeom prst="rect">
            <a:avLst/>
          </a:prstGeom>
        </p:spPr>
      </p:pic>
    </p:spTree>
    <p:extLst>
      <p:ext uri="{BB962C8B-B14F-4D97-AF65-F5344CB8AC3E}">
        <p14:creationId xmlns:p14="http://schemas.microsoft.com/office/powerpoint/2010/main" val="136938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Text Placeholder 2"/>
          <p:cNvSpPr>
            <a:spLocks noGrp="1"/>
          </p:cNvSpPr>
          <p:nvPr>
            <p:ph type="body" idx="1"/>
          </p:nvPr>
        </p:nvSpPr>
        <p:spPr/>
        <p:txBody>
          <a:bodyPr/>
          <a:lstStyle/>
          <a:p>
            <a:endParaRPr lang="en-CA" dirty="0"/>
          </a:p>
        </p:txBody>
      </p:sp>
      <p:pic>
        <p:nvPicPr>
          <p:cNvPr id="17410" name="Picture 2"/>
          <p:cNvPicPr>
            <a:picLocks noChangeAspect="1" noChangeArrowheads="1"/>
          </p:cNvPicPr>
          <p:nvPr/>
        </p:nvPicPr>
        <p:blipFill>
          <a:blip r:embed="rId2" cstate="print"/>
          <a:srcRect/>
          <a:stretch>
            <a:fillRect/>
          </a:stretch>
        </p:blipFill>
        <p:spPr bwMode="auto">
          <a:xfrm>
            <a:off x="-1" y="0"/>
            <a:ext cx="9207807" cy="6858000"/>
          </a:xfrm>
          <a:prstGeom prst="rect">
            <a:avLst/>
          </a:prstGeom>
          <a:noFill/>
          <a:ln w="9525">
            <a:noFill/>
            <a:miter lim="800000"/>
            <a:headEnd/>
            <a:tailEnd/>
          </a:ln>
        </p:spPr>
      </p:pic>
    </p:spTree>
    <p:extLst>
      <p:ext uri="{BB962C8B-B14F-4D97-AF65-F5344CB8AC3E}">
        <p14:creationId xmlns:p14="http://schemas.microsoft.com/office/powerpoint/2010/main" val="1939203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914209"/>
            <a:ext cx="7772400" cy="362292"/>
          </a:xfrm>
        </p:spPr>
        <p:txBody>
          <a:bodyPr>
            <a:normAutofit fontScale="90000"/>
          </a:bodyPr>
          <a:lstStyle/>
          <a:p>
            <a:endParaRPr lang="en-CA" dirty="0"/>
          </a:p>
        </p:txBody>
      </p:sp>
      <p:sp>
        <p:nvSpPr>
          <p:cNvPr id="3" name="Text Placeholder 2"/>
          <p:cNvSpPr>
            <a:spLocks noGrp="1"/>
          </p:cNvSpPr>
          <p:nvPr>
            <p:ph type="body" idx="1"/>
          </p:nvPr>
        </p:nvSpPr>
        <p:spPr/>
        <p:txBody>
          <a:bodyPr/>
          <a:lstStyle/>
          <a:p>
            <a:endParaRPr lang="en-CA" dirty="0"/>
          </a:p>
        </p:txBody>
      </p:sp>
      <p:pic>
        <p:nvPicPr>
          <p:cNvPr id="22530" name="Picture 2"/>
          <p:cNvPicPr>
            <a:picLocks noChangeAspect="1" noChangeArrowheads="1"/>
          </p:cNvPicPr>
          <p:nvPr/>
        </p:nvPicPr>
        <p:blipFill>
          <a:blip r:embed="rId3" cstate="print"/>
          <a:srcRect/>
          <a:stretch>
            <a:fillRect/>
          </a:stretch>
        </p:blipFill>
        <p:spPr bwMode="auto">
          <a:xfrm>
            <a:off x="21438" y="1839367"/>
            <a:ext cx="9100666" cy="2929825"/>
          </a:xfrm>
          <a:prstGeom prst="rect">
            <a:avLst/>
          </a:prstGeom>
          <a:noFill/>
          <a:ln w="9525">
            <a:noFill/>
            <a:miter lim="800000"/>
            <a:headEnd/>
            <a:tailEnd/>
          </a:ln>
        </p:spPr>
      </p:pic>
    </p:spTree>
    <p:extLst>
      <p:ext uri="{BB962C8B-B14F-4D97-AF65-F5344CB8AC3E}">
        <p14:creationId xmlns:p14="http://schemas.microsoft.com/office/powerpoint/2010/main" val="1563155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Text Placeholder 2"/>
          <p:cNvSpPr>
            <a:spLocks noGrp="1"/>
          </p:cNvSpPr>
          <p:nvPr>
            <p:ph type="body" idx="1"/>
          </p:nvPr>
        </p:nvSpPr>
        <p:spPr/>
        <p:txBody>
          <a:bodyPr/>
          <a:lstStyle/>
          <a:p>
            <a:endParaRPr lang="en-CA" dirty="0"/>
          </a:p>
        </p:txBody>
      </p:sp>
      <p:pic>
        <p:nvPicPr>
          <p:cNvPr id="18435" name="Picture 3"/>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extLst>
      <p:ext uri="{BB962C8B-B14F-4D97-AF65-F5344CB8AC3E}">
        <p14:creationId xmlns:p14="http://schemas.microsoft.com/office/powerpoint/2010/main" val="2444736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6633"/>
            <a:ext cx="7772400" cy="576063"/>
          </a:xfrm>
        </p:spPr>
        <p:txBody>
          <a:bodyPr>
            <a:normAutofit fontScale="90000"/>
          </a:bodyPr>
          <a:lstStyle/>
          <a:p>
            <a:endParaRPr lang="en-CA" b="1" dirty="0">
              <a:solidFill>
                <a:srgbClr val="0000FF"/>
              </a:solidFill>
            </a:endParaRPr>
          </a:p>
        </p:txBody>
      </p:sp>
      <p:pic>
        <p:nvPicPr>
          <p:cNvPr id="5" name="Picture 4" descr="Colla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57" y="-147792"/>
            <a:ext cx="9341057" cy="7005792"/>
          </a:xfrm>
          <a:prstGeom prst="rect">
            <a:avLst/>
          </a:prstGeom>
        </p:spPr>
      </p:pic>
    </p:spTree>
    <p:extLst>
      <p:ext uri="{BB962C8B-B14F-4D97-AF65-F5344CB8AC3E}">
        <p14:creationId xmlns:p14="http://schemas.microsoft.com/office/powerpoint/2010/main" val="2576833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6633"/>
            <a:ext cx="7772400" cy="576063"/>
          </a:xfrm>
        </p:spPr>
        <p:txBody>
          <a:bodyPr>
            <a:normAutofit fontScale="90000"/>
          </a:bodyPr>
          <a:lstStyle/>
          <a:p>
            <a:r>
              <a:rPr lang="en-CA" b="1" dirty="0" smtClean="0">
                <a:solidFill>
                  <a:srgbClr val="0000FF"/>
                </a:solidFill>
              </a:rPr>
              <a:t>Building Project Update</a:t>
            </a:r>
            <a:endParaRPr lang="en-CA" b="1" dirty="0">
              <a:solidFill>
                <a:srgbClr val="0000FF"/>
              </a:solidFill>
            </a:endParaRPr>
          </a:p>
        </p:txBody>
      </p:sp>
      <p:pic>
        <p:nvPicPr>
          <p:cNvPr id="3" name="Picture 2" descr="IMG_310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5421810" cy="2791643"/>
          </a:xfrm>
          <a:prstGeom prst="rect">
            <a:avLst/>
          </a:prstGeom>
        </p:spPr>
      </p:pic>
      <p:pic>
        <p:nvPicPr>
          <p:cNvPr id="4" name="Picture 3" descr="IMG_31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1809" y="1"/>
            <a:ext cx="3722191" cy="2791643"/>
          </a:xfrm>
          <a:prstGeom prst="rect">
            <a:avLst/>
          </a:prstGeom>
        </p:spPr>
      </p:pic>
      <p:pic>
        <p:nvPicPr>
          <p:cNvPr id="5" name="Picture 4" descr="IMG_311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 y="2791643"/>
            <a:ext cx="3266582" cy="2060889"/>
          </a:xfrm>
          <a:prstGeom prst="rect">
            <a:avLst/>
          </a:prstGeom>
        </p:spPr>
      </p:pic>
      <p:pic>
        <p:nvPicPr>
          <p:cNvPr id="6" name="Picture 5" descr="IMG_311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852532"/>
            <a:ext cx="2673957" cy="2005468"/>
          </a:xfrm>
          <a:prstGeom prst="rect">
            <a:avLst/>
          </a:prstGeom>
        </p:spPr>
      </p:pic>
      <p:pic>
        <p:nvPicPr>
          <p:cNvPr id="7" name="Picture 6" descr="IMG_3119.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3957" y="4852532"/>
            <a:ext cx="2747852" cy="2016417"/>
          </a:xfrm>
          <a:prstGeom prst="rect">
            <a:avLst/>
          </a:prstGeom>
        </p:spPr>
      </p:pic>
      <p:pic>
        <p:nvPicPr>
          <p:cNvPr id="8" name="Picture 7" descr="IMG_3127.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21809" y="2742468"/>
            <a:ext cx="3722278" cy="2748504"/>
          </a:xfrm>
          <a:prstGeom prst="rect">
            <a:avLst/>
          </a:prstGeom>
        </p:spPr>
      </p:pic>
      <p:pic>
        <p:nvPicPr>
          <p:cNvPr id="9" name="Picture 8" descr="IMG_3121.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66585" y="2791644"/>
            <a:ext cx="2155226" cy="2060888"/>
          </a:xfrm>
          <a:prstGeom prst="rect">
            <a:avLst/>
          </a:prstGeom>
        </p:spPr>
      </p:pic>
      <p:pic>
        <p:nvPicPr>
          <p:cNvPr id="10" name="Picture 9" descr="IMG_3125.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21809" y="5490972"/>
            <a:ext cx="1817304" cy="1362978"/>
          </a:xfrm>
          <a:prstGeom prst="rect">
            <a:avLst/>
          </a:prstGeom>
        </p:spPr>
      </p:pic>
      <p:pic>
        <p:nvPicPr>
          <p:cNvPr id="11" name="Picture 10" descr="20140623_103913.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9744" y="5490971"/>
            <a:ext cx="1984256" cy="1391853"/>
          </a:xfrm>
          <a:prstGeom prst="rect">
            <a:avLst/>
          </a:prstGeom>
        </p:spPr>
      </p:pic>
    </p:spTree>
    <p:extLst>
      <p:ext uri="{BB962C8B-B14F-4D97-AF65-F5344CB8AC3E}">
        <p14:creationId xmlns:p14="http://schemas.microsoft.com/office/powerpoint/2010/main" val="2576833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192" y="6332879"/>
            <a:ext cx="8799808" cy="422478"/>
          </a:xfrm>
        </p:spPr>
        <p:txBody>
          <a:bodyPr>
            <a:noAutofit/>
          </a:bodyPr>
          <a:lstStyle/>
          <a:p>
            <a:r>
              <a:rPr lang="en-CA" sz="2800" b="1" dirty="0" smtClean="0">
                <a:solidFill>
                  <a:srgbClr val="0000FF"/>
                </a:solidFill>
              </a:rPr>
              <a:t>Swami blessed </a:t>
            </a:r>
            <a:r>
              <a:rPr lang="en-CA" sz="2800" b="1" dirty="0" err="1" smtClean="0">
                <a:solidFill>
                  <a:srgbClr val="0000FF"/>
                </a:solidFill>
              </a:rPr>
              <a:t>Sathya</a:t>
            </a:r>
            <a:r>
              <a:rPr lang="en-CA" sz="2800" b="1" dirty="0" smtClean="0">
                <a:solidFill>
                  <a:srgbClr val="0000FF"/>
                </a:solidFill>
              </a:rPr>
              <a:t> </a:t>
            </a:r>
            <a:r>
              <a:rPr lang="en-CA" sz="2800" b="1" dirty="0" err="1">
                <a:solidFill>
                  <a:srgbClr val="0000FF"/>
                </a:solidFill>
              </a:rPr>
              <a:t>Sai</a:t>
            </a:r>
            <a:r>
              <a:rPr lang="en-CA" sz="2800" b="1" dirty="0">
                <a:solidFill>
                  <a:srgbClr val="0000FF"/>
                </a:solidFill>
              </a:rPr>
              <a:t> </a:t>
            </a:r>
            <a:r>
              <a:rPr lang="en-CA" sz="2800" b="1" dirty="0" smtClean="0">
                <a:solidFill>
                  <a:srgbClr val="0000FF"/>
                </a:solidFill>
              </a:rPr>
              <a:t>School Children  – July 2006</a:t>
            </a:r>
            <a:endParaRPr lang="en-CA" sz="2800" b="1" dirty="0">
              <a:solidFill>
                <a:srgbClr val="0000FF"/>
              </a:solidFill>
            </a:endParaRPr>
          </a:p>
        </p:txBody>
      </p:sp>
      <p:pic>
        <p:nvPicPr>
          <p:cNvPr id="4" name="Picture 3" descr="Trip to Founder in 20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263"/>
            <a:ext cx="9144000" cy="6135948"/>
          </a:xfrm>
          <a:prstGeom prst="rect">
            <a:avLst/>
          </a:prstGeom>
        </p:spPr>
      </p:pic>
    </p:spTree>
    <p:extLst>
      <p:ext uri="{BB962C8B-B14F-4D97-AF65-F5344CB8AC3E}">
        <p14:creationId xmlns:p14="http://schemas.microsoft.com/office/powerpoint/2010/main" val="940752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1077</TotalTime>
  <Words>1019</Words>
  <Application>Microsoft Office PowerPoint</Application>
  <PresentationFormat>On-screen Show (4:3)</PresentationFormat>
  <Paragraphs>207</Paragraphs>
  <Slides>29</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맑은 고딕</vt:lpstr>
      <vt:lpstr>Arial</vt:lpstr>
      <vt:lpstr>Calibri</vt:lpstr>
      <vt:lpstr>Century Gothic</vt:lpstr>
      <vt:lpstr>Myriad Pro</vt:lpstr>
      <vt:lpstr>Palatino Linotype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Project Update</vt:lpstr>
      <vt:lpstr>Swami blessed Sathya Sai School Children  – July 2006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of our Guests…</vt:lpstr>
      <vt:lpstr>PowerPoint Presentation</vt:lpstr>
      <vt:lpstr>PowerPoint Presentation</vt:lpstr>
      <vt:lpstr>Guyana Fibroid Medical Service </vt:lpstr>
      <vt:lpstr>Guyana Fibroid Medical Service   </vt:lpstr>
      <vt:lpstr>Guyana Youth Detention Center</vt:lpstr>
      <vt:lpstr>Trinidad Pediatric  Cardiology Service </vt:lpstr>
      <vt:lpstr>Trinidad Pediatric  Cardiology Service </vt:lpstr>
      <vt:lpstr>Miracle House Building Project</vt:lpstr>
      <vt:lpstr>Israel EHV Arabs and Jews</vt:lpstr>
      <vt:lpstr>Ms Ronit Lev, head of Israel EHV program </vt:lpstr>
      <vt:lpstr> has presented EHV workshops to Arabs and Jews together</vt:lpstr>
      <vt:lpstr>Prema (Love) in Any Language</vt:lpstr>
    </vt:vector>
  </TitlesOfParts>
  <Company>Sai Ram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Aroon Yusuf</dc:creator>
  <cp:lastModifiedBy>Anupom Ganguli</cp:lastModifiedBy>
  <cp:revision>56</cp:revision>
  <cp:lastPrinted>2014-02-10T01:14:12Z</cp:lastPrinted>
  <dcterms:created xsi:type="dcterms:W3CDTF">2012-09-21T18:38:21Z</dcterms:created>
  <dcterms:modified xsi:type="dcterms:W3CDTF">2014-08-10T22:18:29Z</dcterms:modified>
</cp:coreProperties>
</file>