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8"/>
  </p:notesMasterIdLst>
  <p:sldIdLst>
    <p:sldId id="261" r:id="rId3"/>
    <p:sldId id="262"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7" r:id="rId20"/>
    <p:sldId id="275" r:id="rId21"/>
    <p:sldId id="276" r:id="rId22"/>
    <p:sldId id="278" r:id="rId23"/>
    <p:sldId id="298" r:id="rId24"/>
    <p:sldId id="279" r:id="rId25"/>
    <p:sldId id="280" r:id="rId26"/>
    <p:sldId id="29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3399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9681" autoAdjust="0"/>
  </p:normalViewPr>
  <p:slideViewPr>
    <p:cSldViewPr>
      <p:cViewPr varScale="1">
        <p:scale>
          <a:sx n="100" d="100"/>
          <a:sy n="100" d="100"/>
        </p:scale>
        <p:origin x="-188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arthik\Google%20Drive\SAI\ISYF_5_26_2014.xlsx"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dirty="0" smtClean="0"/>
              <a:t>Indication</a:t>
            </a:r>
            <a:r>
              <a:rPr lang="en-AU" baseline="0" dirty="0" smtClean="0"/>
              <a:t> of attendance by age profile</a:t>
            </a:r>
            <a:endParaRPr lang="en-AU" dirty="0"/>
          </a:p>
        </c:rich>
      </c:tx>
      <c:layout/>
      <c:overlay val="0"/>
    </c:title>
    <c:autoTitleDeleted val="0"/>
    <c:plotArea>
      <c:layout>
        <c:manualLayout>
          <c:layoutTarget val="inner"/>
          <c:xMode val="edge"/>
          <c:yMode val="edge"/>
          <c:x val="0.0784019444456608"/>
          <c:y val="0.21044747628029"/>
          <c:w val="0.874766157408186"/>
          <c:h val="0.676631428106724"/>
        </c:manualLayout>
      </c:layout>
      <c:barChart>
        <c:barDir val="col"/>
        <c:grouping val="stacked"/>
        <c:varyColors val="0"/>
        <c:ser>
          <c:idx val="0"/>
          <c:order val="0"/>
          <c:tx>
            <c:strRef>
              <c:f>Sheet1!$C$2</c:f>
              <c:strCache>
                <c:ptCount val="1"/>
                <c:pt idx="0">
                  <c:v>Yes</c:v>
                </c:pt>
              </c:strCache>
            </c:strRef>
          </c:tx>
          <c:invertIfNegative val="0"/>
          <c:cat>
            <c:strRef>
              <c:f>Sheet1!$A$3:$A$7</c:f>
              <c:strCache>
                <c:ptCount val="5"/>
                <c:pt idx="0">
                  <c:v>18-23</c:v>
                </c:pt>
                <c:pt idx="1">
                  <c:v>24-27</c:v>
                </c:pt>
                <c:pt idx="2">
                  <c:v>27-30</c:v>
                </c:pt>
                <c:pt idx="3">
                  <c:v>31-35</c:v>
                </c:pt>
                <c:pt idx="4">
                  <c:v>&gt;35</c:v>
                </c:pt>
              </c:strCache>
            </c:strRef>
          </c:cat>
          <c:val>
            <c:numRef>
              <c:f>Sheet1!$C$3:$C$7</c:f>
              <c:numCache>
                <c:formatCode>General</c:formatCode>
                <c:ptCount val="5"/>
                <c:pt idx="0">
                  <c:v>77.0</c:v>
                </c:pt>
                <c:pt idx="1">
                  <c:v>84.0</c:v>
                </c:pt>
                <c:pt idx="2">
                  <c:v>45.0</c:v>
                </c:pt>
                <c:pt idx="3">
                  <c:v>59.0</c:v>
                </c:pt>
                <c:pt idx="4">
                  <c:v>19.0</c:v>
                </c:pt>
              </c:numCache>
            </c:numRef>
          </c:val>
        </c:ser>
        <c:ser>
          <c:idx val="1"/>
          <c:order val="1"/>
          <c:tx>
            <c:strRef>
              <c:f>Sheet1!$D$2</c:f>
              <c:strCache>
                <c:ptCount val="1"/>
                <c:pt idx="0">
                  <c:v>Maybe</c:v>
                </c:pt>
              </c:strCache>
            </c:strRef>
          </c:tx>
          <c:invertIfNegative val="0"/>
          <c:cat>
            <c:strRef>
              <c:f>Sheet1!$A$3:$A$7</c:f>
              <c:strCache>
                <c:ptCount val="5"/>
                <c:pt idx="0">
                  <c:v>18-23</c:v>
                </c:pt>
                <c:pt idx="1">
                  <c:v>24-27</c:v>
                </c:pt>
                <c:pt idx="2">
                  <c:v>27-30</c:v>
                </c:pt>
                <c:pt idx="3">
                  <c:v>31-35</c:v>
                </c:pt>
                <c:pt idx="4">
                  <c:v>&gt;35</c:v>
                </c:pt>
              </c:strCache>
            </c:strRef>
          </c:cat>
          <c:val>
            <c:numRef>
              <c:f>Sheet1!$D$3:$D$7</c:f>
              <c:numCache>
                <c:formatCode>General</c:formatCode>
                <c:ptCount val="5"/>
                <c:pt idx="0">
                  <c:v>233.0</c:v>
                </c:pt>
                <c:pt idx="1">
                  <c:v>101.0</c:v>
                </c:pt>
                <c:pt idx="2">
                  <c:v>86.0</c:v>
                </c:pt>
                <c:pt idx="3">
                  <c:v>115.0</c:v>
                </c:pt>
                <c:pt idx="4">
                  <c:v>86.0</c:v>
                </c:pt>
              </c:numCache>
            </c:numRef>
          </c:val>
        </c:ser>
        <c:ser>
          <c:idx val="2"/>
          <c:order val="2"/>
          <c:tx>
            <c:strRef>
              <c:f>Sheet1!$E$2</c:f>
              <c:strCache>
                <c:ptCount val="1"/>
                <c:pt idx="0">
                  <c:v>No</c:v>
                </c:pt>
              </c:strCache>
            </c:strRef>
          </c:tx>
          <c:invertIfNegative val="0"/>
          <c:cat>
            <c:strRef>
              <c:f>Sheet1!$A$3:$A$7</c:f>
              <c:strCache>
                <c:ptCount val="5"/>
                <c:pt idx="0">
                  <c:v>18-23</c:v>
                </c:pt>
                <c:pt idx="1">
                  <c:v>24-27</c:v>
                </c:pt>
                <c:pt idx="2">
                  <c:v>27-30</c:v>
                </c:pt>
                <c:pt idx="3">
                  <c:v>31-35</c:v>
                </c:pt>
                <c:pt idx="4">
                  <c:v>&gt;35</c:v>
                </c:pt>
              </c:strCache>
            </c:strRef>
          </c:cat>
          <c:val>
            <c:numRef>
              <c:f>Sheet1!$E$3:$E$7</c:f>
              <c:numCache>
                <c:formatCode>General</c:formatCode>
                <c:ptCount val="5"/>
                <c:pt idx="0">
                  <c:v>13.0</c:v>
                </c:pt>
                <c:pt idx="1">
                  <c:v>9.0</c:v>
                </c:pt>
                <c:pt idx="2">
                  <c:v>1.0</c:v>
                </c:pt>
                <c:pt idx="3">
                  <c:v>4.0</c:v>
                </c:pt>
                <c:pt idx="4">
                  <c:v>17.0</c:v>
                </c:pt>
              </c:numCache>
            </c:numRef>
          </c:val>
        </c:ser>
        <c:dLbls>
          <c:showLegendKey val="0"/>
          <c:showVal val="0"/>
          <c:showCatName val="0"/>
          <c:showSerName val="0"/>
          <c:showPercent val="0"/>
          <c:showBubbleSize val="0"/>
        </c:dLbls>
        <c:gapWidth val="75"/>
        <c:overlap val="100"/>
        <c:axId val="2139380136"/>
        <c:axId val="2146585496"/>
      </c:barChart>
      <c:catAx>
        <c:axId val="2139380136"/>
        <c:scaling>
          <c:orientation val="minMax"/>
        </c:scaling>
        <c:delete val="0"/>
        <c:axPos val="b"/>
        <c:majorTickMark val="none"/>
        <c:minorTickMark val="none"/>
        <c:tickLblPos val="nextTo"/>
        <c:crossAx val="2146585496"/>
        <c:crosses val="autoZero"/>
        <c:auto val="1"/>
        <c:lblAlgn val="ctr"/>
        <c:lblOffset val="100"/>
        <c:noMultiLvlLbl val="0"/>
      </c:catAx>
      <c:valAx>
        <c:axId val="2146585496"/>
        <c:scaling>
          <c:orientation val="minMax"/>
        </c:scaling>
        <c:delete val="0"/>
        <c:axPos val="l"/>
        <c:majorGridlines/>
        <c:numFmt formatCode="General" sourceLinked="1"/>
        <c:majorTickMark val="none"/>
        <c:minorTickMark val="none"/>
        <c:tickLblPos val="nextTo"/>
        <c:spPr>
          <a:ln w="9525">
            <a:noFill/>
          </a:ln>
        </c:spPr>
        <c:crossAx val="2139380136"/>
        <c:crosses val="autoZero"/>
        <c:crossBetween val="between"/>
      </c:valAx>
    </c:plotArea>
    <c:legend>
      <c:legendPos val="b"/>
      <c:layout/>
      <c:overlay val="0"/>
    </c:legend>
    <c:plotVisOnly val="1"/>
    <c:dispBlanksAs val="gap"/>
    <c:showDLblsOverMax val="0"/>
  </c:chart>
  <c:spPr>
    <a:solidFill>
      <a:schemeClr val="bg1"/>
    </a:solidFill>
    <a:ln>
      <a:solidFill>
        <a:schemeClr val="accent2">
          <a:lumMod val="75000"/>
        </a:schemeClr>
      </a:solidFill>
    </a:ln>
  </c:sp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7.png"/></Relationships>
</file>

<file path=ppt/drawings/drawing1.xml><?xml version="1.0" encoding="utf-8"?>
<c:userShapes xmlns:c="http://schemas.openxmlformats.org/drawingml/2006/chart">
  <cdr:relSizeAnchor xmlns:cdr="http://schemas.openxmlformats.org/drawingml/2006/chartDrawing">
    <cdr:from>
      <cdr:x>0.29791</cdr:x>
      <cdr:y>0.27119</cdr:y>
    </cdr:from>
    <cdr:to>
      <cdr:x>0.8591</cdr:x>
      <cdr:y>0.43239</cdr:y>
    </cdr:to>
    <cdr:pic>
      <cdr:nvPicPr>
        <cdr:cNvPr id="2" name="chart"/>
        <cdr:cNvPicPr>
          <a:picLocks xmlns:a="http://schemas.openxmlformats.org/drawingml/2006/main" noChangeAspect="1"/>
        </cdr:cNvPicPr>
      </cdr:nvPicPr>
      <cdr:blipFill rotWithShape="1">
        <a:blip xmlns:a="http://schemas.openxmlformats.org/drawingml/2006/main" xmlns:r="http://schemas.openxmlformats.org/officeDocument/2006/relationships" r:embed="rId1"/>
        <a:srcRect xmlns:a="http://schemas.openxmlformats.org/drawingml/2006/main" l="8485" t="12933"/>
        <a:stretch xmlns:a="http://schemas.openxmlformats.org/drawingml/2006/main"/>
      </cdr:blipFill>
      <cdr:spPr>
        <a:xfrm xmlns:a="http://schemas.openxmlformats.org/drawingml/2006/main">
          <a:off x="1292607" y="1152128"/>
          <a:ext cx="2434980" cy="684866"/>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3EEFA6-EF08-4A90-A693-3AA5F3F52007}" type="datetimeFigureOut">
              <a:rPr lang="en-GB" smtClean="0"/>
              <a:pPr/>
              <a:t>7/9/14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419912-0BC1-4F8C-BF09-60B94D2C0206}" type="slidenum">
              <a:rPr lang="en-GB" smtClean="0"/>
              <a:pPr/>
              <a:t>‹#›</a:t>
            </a:fld>
            <a:endParaRPr lang="en-GB"/>
          </a:p>
        </p:txBody>
      </p:sp>
    </p:spTree>
    <p:extLst>
      <p:ext uri="{BB962C8B-B14F-4D97-AF65-F5344CB8AC3E}">
        <p14:creationId xmlns:p14="http://schemas.microsoft.com/office/powerpoint/2010/main" val="2439009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370E05-69B7-4091-9400-C2D18086DBC0}" type="slidenum">
              <a:rPr lang="en-US" altLang="en-US">
                <a:solidFill>
                  <a:prstClr val="black"/>
                </a:solidFill>
              </a:rPr>
              <a:pPr/>
              <a:t>1</a:t>
            </a:fld>
            <a:endParaRPr lang="en-US" altLang="en-US">
              <a:solidFill>
                <a:prstClr val="black"/>
              </a:solidFill>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68690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pPr>
            <a:endParaRPr lang="en-US" altLang="en-US" dirty="0" smtClean="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latin typeface="Calibri"/>
              </a:rPr>
              <a:pPr/>
              <a:t>10</a:t>
            </a:fld>
            <a:endParaRPr lang="en-GB">
              <a:solidFill>
                <a:prstClr val="black"/>
              </a:solidFill>
              <a:latin typeface="Calibri"/>
            </a:endParaRPr>
          </a:p>
        </p:txBody>
      </p:sp>
    </p:spTree>
    <p:extLst>
      <p:ext uri="{BB962C8B-B14F-4D97-AF65-F5344CB8AC3E}">
        <p14:creationId xmlns:p14="http://schemas.microsoft.com/office/powerpoint/2010/main" val="876203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pPr>
            <a:r>
              <a:rPr lang="en-US" altLang="en-US" dirty="0" smtClean="0"/>
              <a:t>The Do part is all about how</a:t>
            </a:r>
            <a:r>
              <a:rPr lang="en-US" altLang="en-US" baseline="0" dirty="0" smtClean="0"/>
              <a:t> this self reflection and self audit helps us as leaders to focus on our own self improvement.  And the best way we can lead is to Put Swami’s teachings into practice each and every moment so that we lead by example.</a:t>
            </a:r>
            <a:endParaRPr lang="en-US" altLang="en-US" dirty="0" smtClean="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latin typeface="Calibri"/>
              </a:rPr>
              <a:pPr/>
              <a:t>11</a:t>
            </a:fld>
            <a:endParaRPr lang="en-GB">
              <a:solidFill>
                <a:prstClr val="black"/>
              </a:solidFill>
              <a:latin typeface="Calibri"/>
            </a:endParaRPr>
          </a:p>
        </p:txBody>
      </p:sp>
    </p:spTree>
    <p:extLst>
      <p:ext uri="{BB962C8B-B14F-4D97-AF65-F5344CB8AC3E}">
        <p14:creationId xmlns:p14="http://schemas.microsoft.com/office/powerpoint/2010/main" val="876203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pPr>
            <a:r>
              <a:rPr lang="en-US" altLang="en-US" dirty="0" smtClean="0"/>
              <a:t>Dr. Joe Phaneuf modules</a:t>
            </a:r>
            <a:r>
              <a:rPr lang="en-US" altLang="en-US" baseline="0" dirty="0" smtClean="0"/>
              <a:t> lead.</a:t>
            </a:r>
          </a:p>
          <a:p>
            <a:pPr marL="171450" indent="-171450" eaLnBrk="1" hangingPunct="1">
              <a:buFont typeface="Arial" panose="020B0604020202020204" pitchFamily="34" charset="0"/>
              <a:buChar char="•"/>
            </a:pPr>
            <a:r>
              <a:rPr lang="en-US" altLang="en-US" dirty="0" smtClean="0"/>
              <a:t>Swami has given us so much good advice</a:t>
            </a:r>
            <a:r>
              <a:rPr lang="en-US" altLang="en-US" baseline="0" dirty="0" smtClean="0"/>
              <a:t> on loving communication such as … and how practical and useful these teaching are in leadership not to mention every other situation at work, home, school, and every other situation where we communicate with others.</a:t>
            </a:r>
          </a:p>
          <a:p>
            <a:pPr marL="171450" indent="-171450" eaLnBrk="1" hangingPunct="1">
              <a:buFont typeface="Arial" panose="020B0604020202020204" pitchFamily="34" charset="0"/>
              <a:buChar char="•"/>
            </a:pPr>
            <a:r>
              <a:rPr lang="en-US" altLang="en-US" baseline="0" dirty="0" smtClean="0"/>
              <a:t>We will also cover what does loving and respectful communication look like when we email others and also when we lead meetings.</a:t>
            </a:r>
          </a:p>
          <a:p>
            <a:pPr marL="171450" indent="-171450" eaLnBrk="1" hangingPunct="1">
              <a:buFont typeface="Arial" panose="020B0604020202020204" pitchFamily="34" charset="0"/>
              <a:buChar char="•"/>
            </a:pPr>
            <a:r>
              <a:rPr lang="en-US" altLang="en-US" baseline="0" dirty="0" smtClean="0"/>
              <a:t>Finally how can we communicate with others outside of our organization in a meaning way (public meetings to share teachings of Swami, walk for human values, EHV efforts, working with and learning from other organizations that have similar goals and do similar service in our local communities.</a:t>
            </a:r>
          </a:p>
          <a:p>
            <a:pPr marL="0" indent="0" eaLnBrk="1" hangingPunct="1">
              <a:buFont typeface="Arial" panose="020B0604020202020204" pitchFamily="34" charset="0"/>
              <a:buNone/>
            </a:pPr>
            <a:endParaRPr lang="en-US" altLang="en-US" dirty="0" smtClean="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latin typeface="Calibri"/>
              </a:rPr>
              <a:pPr/>
              <a:t>12</a:t>
            </a:fld>
            <a:endParaRPr lang="en-GB">
              <a:solidFill>
                <a:prstClr val="black"/>
              </a:solidFill>
              <a:latin typeface="Calibri"/>
            </a:endParaRPr>
          </a:p>
        </p:txBody>
      </p:sp>
    </p:spTree>
    <p:extLst>
      <p:ext uri="{BB962C8B-B14F-4D97-AF65-F5344CB8AC3E}">
        <p14:creationId xmlns:p14="http://schemas.microsoft.com/office/powerpoint/2010/main" val="876203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pPr>
            <a:r>
              <a:rPr lang="en-US" altLang="en-US" dirty="0" err="1" smtClean="0"/>
              <a:t>Aparna</a:t>
            </a:r>
            <a:r>
              <a:rPr lang="en-US" altLang="en-US" baseline="0" dirty="0" smtClean="0"/>
              <a:t> </a:t>
            </a:r>
            <a:r>
              <a:rPr lang="en-US" altLang="en-US" baseline="0" dirty="0" err="1" smtClean="0"/>
              <a:t>Murali</a:t>
            </a:r>
            <a:r>
              <a:rPr lang="en-US" altLang="en-US" baseline="0" dirty="0" smtClean="0"/>
              <a:t> module lead</a:t>
            </a:r>
          </a:p>
          <a:p>
            <a:pPr marL="171450" indent="-171450" eaLnBrk="1" hangingPunct="1">
              <a:buFont typeface="Arial" panose="020B0604020202020204" pitchFamily="34" charset="0"/>
              <a:buChar char="•"/>
            </a:pPr>
            <a:r>
              <a:rPr lang="en-US" altLang="en-US" baseline="0" dirty="0" smtClean="0"/>
              <a:t>How to build that is effective, dynamic and most importantly the team works together with unity, harmony and love</a:t>
            </a:r>
          </a:p>
          <a:p>
            <a:pPr marL="171450" indent="-171450" eaLnBrk="1" hangingPunct="1">
              <a:buFont typeface="Arial" panose="020B0604020202020204" pitchFamily="34" charset="0"/>
              <a:buChar char="•"/>
            </a:pPr>
            <a:r>
              <a:rPr lang="en-US" altLang="en-US" baseline="0" dirty="0" smtClean="0"/>
              <a:t>How to manage a team</a:t>
            </a:r>
          </a:p>
          <a:p>
            <a:pPr marL="171450" indent="-171450" eaLnBrk="1" hangingPunct="1">
              <a:buFont typeface="Arial" panose="020B0604020202020204" pitchFamily="34" charset="0"/>
              <a:buChar char="•"/>
            </a:pPr>
            <a:r>
              <a:rPr lang="en-US" altLang="en-US" baseline="0" dirty="0" smtClean="0"/>
              <a:t>How to sustain with positive energy and enthusiasm</a:t>
            </a:r>
            <a:endParaRPr lang="en-US" altLang="en-US" dirty="0" smtClean="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latin typeface="Calibri"/>
              </a:rPr>
              <a:pPr/>
              <a:t>13</a:t>
            </a:fld>
            <a:endParaRPr lang="en-GB">
              <a:solidFill>
                <a:prstClr val="black"/>
              </a:solidFill>
              <a:latin typeface="Calibri"/>
            </a:endParaRPr>
          </a:p>
        </p:txBody>
      </p:sp>
    </p:spTree>
    <p:extLst>
      <p:ext uri="{BB962C8B-B14F-4D97-AF65-F5344CB8AC3E}">
        <p14:creationId xmlns:p14="http://schemas.microsoft.com/office/powerpoint/2010/main" val="876203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pPr>
            <a:r>
              <a:rPr lang="en-US" sz="1200" i="1" kern="1200" dirty="0" smtClean="0">
                <a:solidFill>
                  <a:schemeClr val="tx1"/>
                </a:solidFill>
                <a:latin typeface="+mn-lt"/>
                <a:ea typeface="+mn-ea"/>
                <a:cs typeface="+mn-cs"/>
              </a:rPr>
              <a:t>Module</a:t>
            </a:r>
            <a:r>
              <a:rPr lang="en-US" sz="1200" i="1" kern="1200" baseline="0" dirty="0" smtClean="0">
                <a:solidFill>
                  <a:schemeClr val="tx1"/>
                </a:solidFill>
                <a:latin typeface="+mn-lt"/>
                <a:ea typeface="+mn-ea"/>
                <a:cs typeface="+mn-cs"/>
              </a:rPr>
              <a:t> lead Mr. </a:t>
            </a:r>
            <a:r>
              <a:rPr lang="en-US" sz="1200" i="1" kern="1200" baseline="0" dirty="0" err="1" smtClean="0">
                <a:solidFill>
                  <a:schemeClr val="tx1"/>
                </a:solidFill>
                <a:latin typeface="+mn-lt"/>
                <a:ea typeface="+mn-ea"/>
                <a:cs typeface="+mn-cs"/>
              </a:rPr>
              <a:t>Saurabh</a:t>
            </a:r>
            <a:r>
              <a:rPr lang="en-US" sz="1200" i="1" kern="1200" baseline="0" dirty="0" smtClean="0">
                <a:solidFill>
                  <a:schemeClr val="tx1"/>
                </a:solidFill>
                <a:latin typeface="+mn-lt"/>
                <a:ea typeface="+mn-ea"/>
                <a:cs typeface="+mn-cs"/>
              </a:rPr>
              <a:t> </a:t>
            </a:r>
            <a:r>
              <a:rPr lang="en-US" sz="1200" i="1" kern="1200" baseline="0" dirty="0" err="1" smtClean="0">
                <a:solidFill>
                  <a:schemeClr val="tx1"/>
                </a:solidFill>
                <a:latin typeface="+mn-lt"/>
                <a:ea typeface="+mn-ea"/>
                <a:cs typeface="+mn-cs"/>
              </a:rPr>
              <a:t>Saksena</a:t>
            </a:r>
            <a:r>
              <a:rPr lang="en-US" sz="1200" i="1" kern="1200" baseline="0" dirty="0" smtClean="0">
                <a:solidFill>
                  <a:schemeClr val="tx1"/>
                </a:solidFill>
                <a:latin typeface="+mn-lt"/>
                <a:ea typeface="+mn-ea"/>
                <a:cs typeface="+mn-cs"/>
              </a:rPr>
              <a:t> (Oman)  </a:t>
            </a:r>
          </a:p>
          <a:p>
            <a:pPr marL="171450" indent="-171450" eaLnBrk="1" hangingPunct="1">
              <a:buFont typeface="Arial" panose="020B0604020202020204" pitchFamily="34" charset="0"/>
              <a:buChar char="•"/>
            </a:pPr>
            <a:r>
              <a:rPr lang="en-US" sz="1200" i="1" kern="1200" dirty="0" smtClean="0">
                <a:solidFill>
                  <a:schemeClr val="tx1"/>
                </a:solidFill>
                <a:latin typeface="+mn-lt"/>
                <a:ea typeface="+mn-ea"/>
                <a:cs typeface="+mn-cs"/>
              </a:rPr>
              <a:t>Fortunately Swami has given much guidance in all of these areas to his MBA students over the years.  </a:t>
            </a:r>
            <a:r>
              <a:rPr lang="en-US" sz="1200" i="1" kern="1200" dirty="0" err="1" smtClean="0">
                <a:solidFill>
                  <a:schemeClr val="tx1"/>
                </a:solidFill>
                <a:latin typeface="+mn-lt"/>
                <a:ea typeface="+mn-ea"/>
                <a:cs typeface="+mn-cs"/>
              </a:rPr>
              <a:t>Mr</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Saurabh</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Saksena</a:t>
            </a:r>
            <a:r>
              <a:rPr lang="en-US" sz="1200" i="1" kern="1200" dirty="0" smtClean="0">
                <a:solidFill>
                  <a:schemeClr val="tx1"/>
                </a:solidFill>
                <a:latin typeface="+mn-lt"/>
                <a:ea typeface="+mn-ea"/>
                <a:cs typeface="+mn-cs"/>
              </a:rPr>
              <a:t> who is the module lead will discuss Swami’s guidance to all His MBA students and add the special guidance Swami has given to him personally on  project</a:t>
            </a:r>
            <a:r>
              <a:rPr lang="en-US" sz="1200" i="1" kern="1200" baseline="0" dirty="0" smtClean="0">
                <a:solidFill>
                  <a:schemeClr val="tx1"/>
                </a:solidFill>
                <a:latin typeface="+mn-lt"/>
                <a:ea typeface="+mn-ea"/>
                <a:cs typeface="+mn-cs"/>
              </a:rPr>
              <a:t> management </a:t>
            </a:r>
            <a:r>
              <a:rPr lang="en-US" sz="1200" i="1" kern="1200" dirty="0" smtClean="0">
                <a:solidFill>
                  <a:schemeClr val="tx1"/>
                </a:solidFill>
                <a:latin typeface="+mn-lt"/>
                <a:ea typeface="+mn-ea"/>
                <a:cs typeface="+mn-cs"/>
              </a:rPr>
              <a:t>.</a:t>
            </a:r>
            <a:endParaRPr lang="en-US" altLang="en-US" dirty="0" smtClean="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latin typeface="Calibri"/>
              </a:rPr>
              <a:pPr/>
              <a:t>14</a:t>
            </a:fld>
            <a:endParaRPr lang="en-GB">
              <a:solidFill>
                <a:prstClr val="black"/>
              </a:solidFill>
              <a:latin typeface="Calibri"/>
            </a:endParaRPr>
          </a:p>
        </p:txBody>
      </p:sp>
    </p:spTree>
    <p:extLst>
      <p:ext uri="{BB962C8B-B14F-4D97-AF65-F5344CB8AC3E}">
        <p14:creationId xmlns:p14="http://schemas.microsoft.com/office/powerpoint/2010/main" val="8762035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pPr>
            <a:r>
              <a:rPr lang="en-US" sz="1200" i="1" kern="1200" dirty="0" smtClean="0">
                <a:solidFill>
                  <a:schemeClr val="tx1"/>
                </a:solidFill>
                <a:latin typeface="+mn-lt"/>
                <a:ea typeface="+mn-ea"/>
                <a:cs typeface="+mn-cs"/>
              </a:rPr>
              <a:t>For Youth Challenges  The seventeen years spent as a </a:t>
            </a:r>
            <a:r>
              <a:rPr lang="en-US" sz="1200" i="1" kern="1200" dirty="0" err="1" smtClean="0">
                <a:solidFill>
                  <a:schemeClr val="tx1"/>
                </a:solidFill>
                <a:latin typeface="+mn-lt"/>
                <a:ea typeface="+mn-ea"/>
                <a:cs typeface="+mn-cs"/>
              </a:rPr>
              <a:t>Sai</a:t>
            </a:r>
            <a:r>
              <a:rPr lang="en-US" sz="1200" i="1" kern="1200" dirty="0" smtClean="0">
                <a:solidFill>
                  <a:schemeClr val="tx1"/>
                </a:solidFill>
                <a:latin typeface="+mn-lt"/>
                <a:ea typeface="+mn-ea"/>
                <a:cs typeface="+mn-cs"/>
              </a:rPr>
              <a:t> youth are dedicated to fostering spiritual maturity.  There are, however, growing pains to address as youth undergo many changes in their life stages between 18 and 35 years old.  Depending on how it is presented, these life changes can be challenges or opportunities; either way they are still issues that are very real to our youth populace who are citizens of the world.  In completing this module, office bearers will appreciate the concerns facing this cohort of members, develop responses that will be correctly </a:t>
            </a:r>
            <a:r>
              <a:rPr lang="en-US" sz="1200" i="1" kern="1200" dirty="0" err="1" smtClean="0">
                <a:solidFill>
                  <a:schemeClr val="tx1"/>
                </a:solidFill>
                <a:latin typeface="+mn-lt"/>
                <a:ea typeface="+mn-ea"/>
                <a:cs typeface="+mn-cs"/>
              </a:rPr>
              <a:t>contextualised</a:t>
            </a:r>
            <a:r>
              <a:rPr lang="en-US" sz="1200" i="1" kern="1200" dirty="0" smtClean="0">
                <a:solidFill>
                  <a:schemeClr val="tx1"/>
                </a:solidFill>
                <a:latin typeface="+mn-lt"/>
                <a:ea typeface="+mn-ea"/>
                <a:cs typeface="+mn-cs"/>
              </a:rPr>
              <a:t> to meet the needs of this emerging pool of future leaders, know the aspirations Swami has for the youth, and what guidance He gives to develop ideal </a:t>
            </a:r>
            <a:r>
              <a:rPr lang="en-US" sz="1200" i="1" kern="1200" dirty="0" err="1" smtClean="0">
                <a:solidFill>
                  <a:schemeClr val="tx1"/>
                </a:solidFill>
                <a:latin typeface="+mn-lt"/>
                <a:ea typeface="+mn-ea"/>
                <a:cs typeface="+mn-cs"/>
              </a:rPr>
              <a:t>Sai</a:t>
            </a:r>
            <a:r>
              <a:rPr lang="en-US" sz="1200" i="1" kern="1200" dirty="0" smtClean="0">
                <a:solidFill>
                  <a:schemeClr val="tx1"/>
                </a:solidFill>
                <a:latin typeface="+mn-lt"/>
                <a:ea typeface="+mn-ea"/>
                <a:cs typeface="+mn-cs"/>
              </a:rPr>
              <a:t> youth.</a:t>
            </a:r>
            <a:endParaRPr lang="en-US" altLang="en-US" dirty="0" smtClean="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latin typeface="Calibri"/>
              </a:rPr>
              <a:pPr/>
              <a:t>15</a:t>
            </a:fld>
            <a:endParaRPr lang="en-GB">
              <a:solidFill>
                <a:prstClr val="black"/>
              </a:solidFill>
              <a:latin typeface="Calibri"/>
            </a:endParaRPr>
          </a:p>
        </p:txBody>
      </p:sp>
    </p:spTree>
    <p:extLst>
      <p:ext uri="{BB962C8B-B14F-4D97-AF65-F5344CB8AC3E}">
        <p14:creationId xmlns:p14="http://schemas.microsoft.com/office/powerpoint/2010/main" val="8762035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pPr>
            <a:r>
              <a:rPr lang="en-US" altLang="en-US" dirty="0" smtClean="0"/>
              <a:t>Day one will be a</a:t>
            </a:r>
            <a:r>
              <a:rPr lang="en-US" altLang="en-US" baseline="0" dirty="0" smtClean="0"/>
              <a:t> review and time to test competencies for first 5 modules</a:t>
            </a:r>
          </a:p>
          <a:p>
            <a:pPr marL="171450" indent="-171450" eaLnBrk="1" hangingPunct="1">
              <a:buFont typeface="Arial" panose="020B0604020202020204" pitchFamily="34" charset="0"/>
              <a:buChar char="•"/>
            </a:pPr>
            <a:r>
              <a:rPr lang="en-US" altLang="en-US" baseline="0" dirty="0" smtClean="0"/>
              <a:t>Modules 6-8 will each have one full day to introduce and work thru these modules with interactive workshops, break out sessions, and other group exercises to help bring out each person’s inner wisdom.  We basically will be using Swami’s </a:t>
            </a:r>
            <a:r>
              <a:rPr lang="en-US" altLang="en-US" baseline="0" dirty="0" err="1" smtClean="0"/>
              <a:t>educare</a:t>
            </a:r>
            <a:r>
              <a:rPr lang="en-US" altLang="en-US" baseline="0" dirty="0" smtClean="0"/>
              <a:t> method of education.</a:t>
            </a:r>
            <a:endParaRPr lang="en-US" altLang="en-US" dirty="0" smtClean="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latin typeface="Calibri"/>
              </a:rPr>
              <a:pPr/>
              <a:t>16</a:t>
            </a:fld>
            <a:endParaRPr lang="en-GB">
              <a:solidFill>
                <a:prstClr val="black"/>
              </a:solidFill>
              <a:latin typeface="Calibri"/>
            </a:endParaRPr>
          </a:p>
        </p:txBody>
      </p:sp>
    </p:spTree>
    <p:extLst>
      <p:ext uri="{BB962C8B-B14F-4D97-AF65-F5344CB8AC3E}">
        <p14:creationId xmlns:p14="http://schemas.microsoft.com/office/powerpoint/2010/main" val="8762035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pPr>
            <a:r>
              <a:rPr lang="en-US" altLang="en-US" dirty="0" smtClean="0"/>
              <a:t>We are open</a:t>
            </a:r>
            <a:r>
              <a:rPr lang="en-US" altLang="en-US" baseline="0" dirty="0" smtClean="0"/>
              <a:t> to suggestions from you from any part of the world and in particular from from some under represented areas such as Asia, Latin America and Africa.  If you have names of youth from your region who may be able to contribute, please contact Dr Reddy, </a:t>
            </a:r>
            <a:r>
              <a:rPr lang="en-US" altLang="en-US" baseline="0" dirty="0" err="1" smtClean="0"/>
              <a:t>Shivendra</a:t>
            </a:r>
            <a:r>
              <a:rPr lang="en-US" altLang="en-US" baseline="0" dirty="0" smtClean="0"/>
              <a:t>, </a:t>
            </a:r>
            <a:r>
              <a:rPr lang="en-US" altLang="en-US" baseline="0" dirty="0" err="1" smtClean="0"/>
              <a:t>Deviesh</a:t>
            </a:r>
            <a:r>
              <a:rPr lang="en-US" altLang="en-US" baseline="0" dirty="0" smtClean="0"/>
              <a:t> or myself.  Based on your recommendations and their experience we will interview some of these candidates and consider adding the to our committee or use them as consultants for further module development.</a:t>
            </a:r>
          </a:p>
          <a:p>
            <a:pPr marL="171450" indent="-171450" eaLnBrk="1" hangingPunct="1">
              <a:buFont typeface="Arial" panose="020B0604020202020204" pitchFamily="34" charset="0"/>
              <a:buChar char="•"/>
            </a:pPr>
            <a:r>
              <a:rPr lang="en-US" altLang="en-US" baseline="0" dirty="0" smtClean="0"/>
              <a:t>Thanks for your time and attention, we will take questions at the end.</a:t>
            </a:r>
            <a:endParaRPr lang="en-US" altLang="en-US" dirty="0" smtClean="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latin typeface="Calibri"/>
              </a:rPr>
              <a:pPr/>
              <a:t>17</a:t>
            </a:fld>
            <a:endParaRPr lang="en-GB">
              <a:solidFill>
                <a:prstClr val="black"/>
              </a:solidFill>
              <a:latin typeface="Calibri"/>
            </a:endParaRPr>
          </a:p>
        </p:txBody>
      </p:sp>
    </p:spTree>
    <p:extLst>
      <p:ext uri="{BB962C8B-B14F-4D97-AF65-F5344CB8AC3E}">
        <p14:creationId xmlns:p14="http://schemas.microsoft.com/office/powerpoint/2010/main" val="876203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370E05-69B7-4091-9400-C2D18086DBC0}" type="slidenum">
              <a:rPr lang="en-US" altLang="en-US">
                <a:solidFill>
                  <a:prstClr val="black"/>
                </a:solidFill>
              </a:rPr>
              <a:pPr/>
              <a:t>19</a:t>
            </a:fld>
            <a:endParaRPr lang="en-US" altLang="en-US">
              <a:solidFill>
                <a:prstClr val="black"/>
              </a:solidFill>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10190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370E05-69B7-4091-9400-C2D18086DBC0}" type="slidenum">
              <a:rPr lang="en-US" altLang="en-US">
                <a:solidFill>
                  <a:prstClr val="black"/>
                </a:solidFill>
              </a:rPr>
              <a:pPr/>
              <a:t>20</a:t>
            </a:fld>
            <a:endParaRPr lang="en-US" altLang="en-US">
              <a:solidFill>
                <a:prstClr val="black"/>
              </a:solidFill>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10190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370E05-69B7-4091-9400-C2D18086DBC0}" type="slidenum">
              <a:rPr lang="en-US" altLang="en-US">
                <a:solidFill>
                  <a:prstClr val="black"/>
                </a:solidFill>
              </a:rPr>
              <a:pPr/>
              <a:t>2</a:t>
            </a:fld>
            <a:endParaRPr lang="en-US" altLang="en-US">
              <a:solidFill>
                <a:prstClr val="black"/>
              </a:solidFill>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101904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370E05-69B7-4091-9400-C2D18086DBC0}" type="slidenum">
              <a:rPr lang="en-US" altLang="en-US">
                <a:solidFill>
                  <a:prstClr val="black"/>
                </a:solidFill>
              </a:rPr>
              <a:pPr/>
              <a:t>21</a:t>
            </a:fld>
            <a:endParaRPr lang="en-US" altLang="en-US">
              <a:solidFill>
                <a:prstClr val="black"/>
              </a:solidFill>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8101904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370E05-69B7-4091-9400-C2D18086DBC0}" type="slidenum">
              <a:rPr lang="en-US" altLang="en-US">
                <a:solidFill>
                  <a:prstClr val="black"/>
                </a:solidFill>
              </a:rPr>
              <a:pPr/>
              <a:t>22</a:t>
            </a:fld>
            <a:endParaRPr lang="en-US" altLang="en-US">
              <a:solidFill>
                <a:prstClr val="black"/>
              </a:solidFill>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8101904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370E05-69B7-4091-9400-C2D18086DBC0}" type="slidenum">
              <a:rPr lang="en-US" altLang="en-US">
                <a:solidFill>
                  <a:prstClr val="black"/>
                </a:solidFill>
              </a:rPr>
              <a:pPr/>
              <a:t>23</a:t>
            </a:fld>
            <a:endParaRPr lang="en-US" altLang="en-US">
              <a:solidFill>
                <a:prstClr val="black"/>
              </a:solidFill>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101904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370E05-69B7-4091-9400-C2D18086DBC0}" type="slidenum">
              <a:rPr lang="en-US" altLang="en-US">
                <a:solidFill>
                  <a:prstClr val="black"/>
                </a:solidFill>
              </a:rPr>
              <a:pPr/>
              <a:t>24</a:t>
            </a:fld>
            <a:endParaRPr lang="en-US" altLang="en-US">
              <a:solidFill>
                <a:prstClr val="black"/>
              </a:solidFill>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8101904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pPr>
            <a:endParaRPr lang="en-US" altLang="en-US" dirty="0" smtClean="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latin typeface="Calibri"/>
              </a:rPr>
              <a:pPr/>
              <a:t>25</a:t>
            </a:fld>
            <a:endParaRPr lang="en-GB">
              <a:solidFill>
                <a:prstClr val="black"/>
              </a:solidFill>
              <a:latin typeface="Calibri"/>
            </a:endParaRPr>
          </a:p>
        </p:txBody>
      </p:sp>
    </p:spTree>
    <p:extLst>
      <p:ext uri="{BB962C8B-B14F-4D97-AF65-F5344CB8AC3E}">
        <p14:creationId xmlns:p14="http://schemas.microsoft.com/office/powerpoint/2010/main" val="876203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Perhaps</a:t>
            </a:r>
            <a:r>
              <a:rPr lang="en-GB" baseline="0" dirty="0" smtClean="0"/>
              <a:t> we can introduce ourselves and how we came to be part of this programme as we go over the history of the programme? </a:t>
            </a:r>
            <a:r>
              <a:rPr lang="en-GB" baseline="0" dirty="0" smtClean="0">
                <a:solidFill>
                  <a:srgbClr val="FF0000"/>
                </a:solidFill>
              </a:rPr>
              <a:t>DESCRIBING OUR ROLES WOULD BE BEST AND BRIEF DESCRIPTION OF PAST EXPERIENCE IN SAI ORGANIZATION OR WORK THAT MIGHT BE HELPFUL FOR THEM TO KNOW</a:t>
            </a:r>
            <a:endParaRPr lang="en-GB" baseline="0" dirty="0" smtClean="0"/>
          </a:p>
          <a:p>
            <a:endParaRPr lang="en-GB" baseline="0" dirty="0" smtClean="0"/>
          </a:p>
          <a:p>
            <a:r>
              <a:rPr lang="en-GB" baseline="0" dirty="0" smtClean="0"/>
              <a:t>I will mention that to our knowledge only UK and Europe have a leadership programme (and Australia has a apprenticeship programme) whilst other countries are thinking about developing one.</a:t>
            </a:r>
          </a:p>
          <a:p>
            <a:endParaRPr lang="en-GB" baseline="0" dirty="0" smtClean="0"/>
          </a:p>
          <a:p>
            <a:r>
              <a:rPr lang="en-GB" baseline="0" dirty="0" smtClean="0"/>
              <a:t>I will mention that the first phase of this programme is solely focused on youth leadership with all Zone/</a:t>
            </a:r>
            <a:r>
              <a:rPr lang="en-GB" baseline="0" dirty="0" err="1" smtClean="0"/>
              <a:t>Dep</a:t>
            </a:r>
            <a:r>
              <a:rPr lang="en-GB" baseline="0" dirty="0" smtClean="0"/>
              <a:t> Zone YC participating and the reasons for this</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latin typeface="Calibri"/>
              </a:rPr>
              <a:pPr/>
              <a:t>3</a:t>
            </a:fld>
            <a:endParaRPr lang="en-GB">
              <a:solidFill>
                <a:prstClr val="black"/>
              </a:solidFill>
              <a:latin typeface="Calibri"/>
            </a:endParaRPr>
          </a:p>
        </p:txBody>
      </p:sp>
    </p:spTree>
    <p:extLst>
      <p:ext uri="{BB962C8B-B14F-4D97-AF65-F5344CB8AC3E}">
        <p14:creationId xmlns:p14="http://schemas.microsoft.com/office/powerpoint/2010/main" val="1457806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latin typeface="Calibri"/>
              </a:rPr>
              <a:pPr/>
              <a:t>4</a:t>
            </a:fld>
            <a:endParaRPr lang="en-GB">
              <a:solidFill>
                <a:prstClr val="black"/>
              </a:solidFill>
              <a:latin typeface="Calibri"/>
            </a:endParaRPr>
          </a:p>
        </p:txBody>
      </p:sp>
    </p:spTree>
    <p:extLst>
      <p:ext uri="{BB962C8B-B14F-4D97-AF65-F5344CB8AC3E}">
        <p14:creationId xmlns:p14="http://schemas.microsoft.com/office/powerpoint/2010/main" val="876203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latin typeface="Calibri"/>
              </a:rPr>
              <a:pPr/>
              <a:t>5</a:t>
            </a:fld>
            <a:endParaRPr lang="en-GB">
              <a:solidFill>
                <a:prstClr val="black"/>
              </a:solidFill>
              <a:latin typeface="Calibri"/>
            </a:endParaRPr>
          </a:p>
        </p:txBody>
      </p:sp>
    </p:spTree>
    <p:extLst>
      <p:ext uri="{BB962C8B-B14F-4D97-AF65-F5344CB8AC3E}">
        <p14:creationId xmlns:p14="http://schemas.microsoft.com/office/powerpoint/2010/main" val="2959974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latin typeface="Calibri"/>
              </a:rPr>
              <a:pPr/>
              <a:t>6</a:t>
            </a:fld>
            <a:endParaRPr lang="en-GB">
              <a:solidFill>
                <a:prstClr val="black"/>
              </a:solidFill>
              <a:latin typeface="Calibri"/>
            </a:endParaRPr>
          </a:p>
        </p:txBody>
      </p:sp>
    </p:spTree>
    <p:extLst>
      <p:ext uri="{BB962C8B-B14F-4D97-AF65-F5344CB8AC3E}">
        <p14:creationId xmlns:p14="http://schemas.microsoft.com/office/powerpoint/2010/main" val="876203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Hand</a:t>
            </a:r>
            <a:r>
              <a:rPr lang="en-GB" baseline="0" dirty="0" smtClean="0"/>
              <a:t> off </a:t>
            </a:r>
            <a:r>
              <a:rPr lang="en-GB" baseline="0" dirty="0" err="1" smtClean="0"/>
              <a:t>Deviesh</a:t>
            </a:r>
            <a:r>
              <a:rPr lang="en-GB" baseline="0" dirty="0" smtClean="0"/>
              <a:t> to </a:t>
            </a:r>
            <a:r>
              <a:rPr lang="en-GB" baseline="0" dirty="0" err="1" smtClean="0"/>
              <a:t>Dr.</a:t>
            </a:r>
            <a:r>
              <a:rPr lang="en-GB" baseline="0" dirty="0" smtClean="0"/>
              <a:t> Joe</a:t>
            </a:r>
            <a:endParaRPr lang="en-GB" dirty="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latin typeface="Calibri"/>
              </a:rPr>
              <a:pPr/>
              <a:t>7</a:t>
            </a:fld>
            <a:endParaRPr lang="en-GB">
              <a:solidFill>
                <a:prstClr val="black"/>
              </a:solidFill>
              <a:latin typeface="Calibri"/>
            </a:endParaRPr>
          </a:p>
        </p:txBody>
      </p:sp>
    </p:spTree>
    <p:extLst>
      <p:ext uri="{BB962C8B-B14F-4D97-AF65-F5344CB8AC3E}">
        <p14:creationId xmlns:p14="http://schemas.microsoft.com/office/powerpoint/2010/main" val="876203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pPr>
            <a:r>
              <a:rPr lang="en-US" altLang="en-US" baseline="0" dirty="0" smtClean="0"/>
              <a:t>LEAD Mr. Chandrasekhar </a:t>
            </a:r>
            <a:r>
              <a:rPr lang="en-US" altLang="en-US" baseline="0" dirty="0" err="1" smtClean="0"/>
              <a:t>Balivada</a:t>
            </a:r>
            <a:r>
              <a:rPr lang="en-US" altLang="en-US" baseline="0" dirty="0" smtClean="0"/>
              <a:t> from Australia</a:t>
            </a:r>
            <a:endParaRPr lang="en-US" altLang="en-US" dirty="0" smtClean="0"/>
          </a:p>
          <a:p>
            <a:pPr marL="171450" indent="-171450" eaLnBrk="1" hangingPunct="1">
              <a:buFont typeface="Arial" panose="020B0604020202020204" pitchFamily="34" charset="0"/>
              <a:buChar char="•"/>
            </a:pPr>
            <a:r>
              <a:rPr lang="en-US" altLang="en-US" dirty="0" smtClean="0"/>
              <a:t>We as leaders, are really chief servants of everyone in the organization</a:t>
            </a:r>
            <a:r>
              <a:rPr lang="en-US" altLang="en-US" baseline="0" dirty="0" smtClean="0"/>
              <a:t>, and we have a sacred duty to serve to the best of our ability with love, humility, and total dedication, and remember how Leadership in this organization is linked to spirituality.</a:t>
            </a:r>
            <a:endParaRPr lang="en-US" altLang="en-US" dirty="0" smtClean="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latin typeface="Calibri"/>
              </a:rPr>
              <a:pPr/>
              <a:t>8</a:t>
            </a:fld>
            <a:endParaRPr lang="en-GB">
              <a:solidFill>
                <a:prstClr val="black"/>
              </a:solidFill>
              <a:latin typeface="Calibri"/>
            </a:endParaRPr>
          </a:p>
        </p:txBody>
      </p:sp>
    </p:spTree>
    <p:extLst>
      <p:ext uri="{BB962C8B-B14F-4D97-AF65-F5344CB8AC3E}">
        <p14:creationId xmlns:p14="http://schemas.microsoft.com/office/powerpoint/2010/main" val="876203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pPr>
            <a:r>
              <a:rPr lang="en-US" altLang="en-US" dirty="0" smtClean="0"/>
              <a:t>Lead </a:t>
            </a:r>
            <a:r>
              <a:rPr lang="en-US" altLang="en-US" dirty="0" err="1" smtClean="0"/>
              <a:t>Shivendra</a:t>
            </a:r>
            <a:r>
              <a:rPr lang="en-US" altLang="en-US" dirty="0" smtClean="0"/>
              <a:t> </a:t>
            </a:r>
            <a:r>
              <a:rPr lang="en-US" altLang="en-US" dirty="0" err="1" smtClean="0"/>
              <a:t>Kumaf</a:t>
            </a:r>
            <a:endParaRPr lang="en-US" altLang="en-US" dirty="0" smtClean="0"/>
          </a:p>
          <a:p>
            <a:pPr marL="171450" indent="-171450" eaLnBrk="1" hangingPunct="1">
              <a:buFont typeface="Arial" panose="020B0604020202020204" pitchFamily="34" charset="0"/>
              <a:buChar char="•"/>
            </a:pPr>
            <a:r>
              <a:rPr lang="en-US" altLang="en-US" dirty="0" smtClean="0"/>
              <a:t>The charter and guidelines</a:t>
            </a:r>
            <a:r>
              <a:rPr lang="en-US" altLang="en-US" baseline="0" dirty="0" smtClean="0"/>
              <a:t> form the basic foundation of the  governance and the operation of the SSIO</a:t>
            </a:r>
          </a:p>
          <a:p>
            <a:pPr marL="171450" indent="-171450" eaLnBrk="1" hangingPunct="1">
              <a:buFont typeface="Arial" panose="020B0604020202020204" pitchFamily="34" charset="0"/>
              <a:buChar char="•"/>
            </a:pPr>
            <a:r>
              <a:rPr lang="en-US" altLang="en-US" baseline="0" dirty="0" smtClean="0"/>
              <a:t>Swami’s discourse to the Youth over the years, especially the discourses of all the WYC’s as well as the resolutions that came out of each WYC also help guide all of us in regards to our individual spiritual transformation as well as how we function as a YA program and its also the basis developing future leaders for the organization and the  </a:t>
            </a:r>
            <a:r>
              <a:rPr lang="en-US" altLang="en-US" baseline="0" dirty="0" smtClean="0"/>
              <a:t>world.  </a:t>
            </a:r>
            <a:endParaRPr lang="en-US" altLang="en-US" dirty="0" smtClean="0"/>
          </a:p>
        </p:txBody>
      </p:sp>
      <p:sp>
        <p:nvSpPr>
          <p:cNvPr id="4" name="Slide Number Placeholder 3"/>
          <p:cNvSpPr>
            <a:spLocks noGrp="1"/>
          </p:cNvSpPr>
          <p:nvPr>
            <p:ph type="sldNum" sz="quarter" idx="10"/>
          </p:nvPr>
        </p:nvSpPr>
        <p:spPr/>
        <p:txBody>
          <a:bodyPr/>
          <a:lstStyle/>
          <a:p>
            <a:fld id="{3E45C233-512C-4289-991B-F59F6A6A28F2}" type="slidenum">
              <a:rPr lang="en-GB" smtClean="0">
                <a:solidFill>
                  <a:prstClr val="black"/>
                </a:solidFill>
                <a:latin typeface="Calibri"/>
              </a:rPr>
              <a:pPr/>
              <a:t>9</a:t>
            </a:fld>
            <a:endParaRPr lang="en-GB">
              <a:solidFill>
                <a:prstClr val="black"/>
              </a:solidFill>
              <a:latin typeface="Calibri"/>
            </a:endParaRPr>
          </a:p>
        </p:txBody>
      </p:sp>
    </p:spTree>
    <p:extLst>
      <p:ext uri="{BB962C8B-B14F-4D97-AF65-F5344CB8AC3E}">
        <p14:creationId xmlns:p14="http://schemas.microsoft.com/office/powerpoint/2010/main" val="876203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CD51C5A-7422-43A0-94E0-79E3EDF44AF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35341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189729B-0FF8-4D95-9265-A13AC80F282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79316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D3ABF4A-F174-4DB9-8390-2DD08DD3429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10559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D1944148-826F-46CF-B3E4-80CAA7E2BDE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70970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a:spcBef>
                <a:spcPts val="2000"/>
              </a:spcBef>
              <a:buClr>
                <a:srgbClr val="2C7C9F">
                  <a:lumMod val="60000"/>
                  <a:lumOff val="40000"/>
                </a:srgbClr>
              </a:buClr>
              <a:buSzPct val="110000"/>
              <a:buFont typeface="Wingdings 2" pitchFamily="18" charset="2"/>
              <a:buNone/>
            </a:pPr>
            <a:endParaRPr sz="3200">
              <a:solidFill>
                <a:prstClr val="black">
                  <a:lumMod val="65000"/>
                  <a:lumOff val="35000"/>
                </a:prstClr>
              </a:solidFill>
              <a:latin typeface="News Gothic MT"/>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16C5678-EE20-4FA5-88E2-6E0BD67A2E26}" type="datetime1">
              <a:rPr lang="en-US" smtClean="0">
                <a:solidFill>
                  <a:prstClr val="white"/>
                </a:solidFill>
                <a:latin typeface="News Gothic MT"/>
              </a:rPr>
              <a:pPr/>
              <a:t>7/9/14</a:t>
            </a:fld>
            <a:endParaRPr lang="en-US" dirty="0">
              <a:solidFill>
                <a:prstClr val="white"/>
              </a:solidFill>
              <a:latin typeface="News Gothic MT"/>
            </a:endParaRPr>
          </a:p>
        </p:txBody>
      </p:sp>
      <p:sp>
        <p:nvSpPr>
          <p:cNvPr id="5" name="Footer Placeholder 4"/>
          <p:cNvSpPr>
            <a:spLocks noGrp="1"/>
          </p:cNvSpPr>
          <p:nvPr>
            <p:ph type="ftr" sz="quarter" idx="11"/>
          </p:nvPr>
        </p:nvSpPr>
        <p:spPr/>
        <p:txBody>
          <a:bodyPr/>
          <a:lstStyle/>
          <a:p>
            <a:r>
              <a:rPr lang="en-US" smtClean="0">
                <a:solidFill>
                  <a:prstClr val="white"/>
                </a:solidFill>
                <a:latin typeface="News Gothic MT"/>
              </a:rPr>
              <a:t>Footer Text</a:t>
            </a:r>
            <a:endParaRPr lang="en-US" dirty="0">
              <a:solidFill>
                <a:prstClr val="white"/>
              </a:solidFill>
              <a:latin typeface="News Gothic MT"/>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white"/>
                </a:solidFill>
                <a:latin typeface="News Gothic MT"/>
              </a:rPr>
              <a:pPr/>
              <a:t>‹#›</a:t>
            </a:fld>
            <a:endParaRPr lang="en-US" dirty="0">
              <a:solidFill>
                <a:prstClr val="white"/>
              </a:solidFill>
              <a:latin typeface="News Gothic MT"/>
            </a:endParaRPr>
          </a:p>
        </p:txBody>
      </p:sp>
    </p:spTree>
    <p:extLst>
      <p:ext uri="{BB962C8B-B14F-4D97-AF65-F5344CB8AC3E}">
        <p14:creationId xmlns:p14="http://schemas.microsoft.com/office/powerpoint/2010/main" val="3349003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D738E-8962-435F-8C43-147B8DD7E819}" type="datetime1">
              <a:rPr lang="en-US" smtClean="0">
                <a:solidFill>
                  <a:prstClr val="white"/>
                </a:solidFill>
                <a:latin typeface="News Gothic MT"/>
              </a:rPr>
              <a:pPr/>
              <a:t>7/9/14</a:t>
            </a:fld>
            <a:endParaRPr lang="en-US">
              <a:solidFill>
                <a:prstClr val="white"/>
              </a:solidFill>
              <a:latin typeface="News Gothic MT"/>
            </a:endParaRPr>
          </a:p>
        </p:txBody>
      </p:sp>
      <p:sp>
        <p:nvSpPr>
          <p:cNvPr id="5" name="Footer Placeholder 4"/>
          <p:cNvSpPr>
            <a:spLocks noGrp="1"/>
          </p:cNvSpPr>
          <p:nvPr>
            <p:ph type="ftr" sz="quarter" idx="11"/>
          </p:nvPr>
        </p:nvSpPr>
        <p:spPr/>
        <p:txBody>
          <a:bodyPr/>
          <a:lstStyle/>
          <a:p>
            <a:r>
              <a:rPr lang="en-US" smtClean="0">
                <a:solidFill>
                  <a:prstClr val="white"/>
                </a:solidFill>
                <a:latin typeface="News Gothic MT"/>
              </a:rPr>
              <a:t>Footer Text</a:t>
            </a:r>
            <a:endParaRPr lang="en-US">
              <a:solidFill>
                <a:prstClr val="white"/>
              </a:solidFill>
              <a:latin typeface="News Gothic MT"/>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4001274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C4986D-6BE9-4264-908F-02DB36FD8D6C}" type="datetime1">
              <a:rPr lang="en-US" smtClean="0">
                <a:solidFill>
                  <a:prstClr val="white"/>
                </a:solidFill>
                <a:latin typeface="News Gothic MT"/>
              </a:rPr>
              <a:pPr/>
              <a:t>7/9/14</a:t>
            </a:fld>
            <a:endParaRPr lang="en-US" dirty="0">
              <a:solidFill>
                <a:prstClr val="white"/>
              </a:solidFill>
              <a:latin typeface="News Gothic MT"/>
            </a:endParaRPr>
          </a:p>
        </p:txBody>
      </p:sp>
      <p:sp>
        <p:nvSpPr>
          <p:cNvPr id="5" name="Footer Placeholder 4"/>
          <p:cNvSpPr>
            <a:spLocks noGrp="1"/>
          </p:cNvSpPr>
          <p:nvPr>
            <p:ph type="ftr" sz="quarter" idx="11"/>
          </p:nvPr>
        </p:nvSpPr>
        <p:spPr/>
        <p:txBody>
          <a:bodyPr/>
          <a:lstStyle/>
          <a:p>
            <a:r>
              <a:rPr lang="en-US" smtClean="0">
                <a:solidFill>
                  <a:prstClr val="white"/>
                </a:solidFill>
                <a:latin typeface="News Gothic MT"/>
              </a:rPr>
              <a:t>Footer Text</a:t>
            </a:r>
            <a:endParaRPr lang="en-US" dirty="0">
              <a:solidFill>
                <a:prstClr val="white"/>
              </a:solidFill>
              <a:latin typeface="News Gothic MT"/>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white"/>
                </a:solidFill>
                <a:latin typeface="News Gothic MT"/>
              </a:rPr>
              <a:pPr/>
              <a:t>‹#›</a:t>
            </a:fld>
            <a:endParaRPr lang="en-US" dirty="0">
              <a:solidFill>
                <a:prstClr val="white"/>
              </a:solidFill>
              <a:latin typeface="News Gothic MT"/>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extLst>
      <p:ext uri="{BB962C8B-B14F-4D97-AF65-F5344CB8AC3E}">
        <p14:creationId xmlns:p14="http://schemas.microsoft.com/office/powerpoint/2010/main" val="728223631"/>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solidFill>
                  <a:prstClr val="white"/>
                </a:solidFill>
                <a:latin typeface="News Gothic MT"/>
              </a:rPr>
              <a:pPr/>
              <a:t>7/9/14</a:t>
            </a:fld>
            <a:endParaRPr lang="en-US">
              <a:solidFill>
                <a:prstClr val="white"/>
              </a:solidFill>
              <a:latin typeface="News Gothic MT"/>
            </a:endParaRPr>
          </a:p>
        </p:txBody>
      </p:sp>
      <p:sp>
        <p:nvSpPr>
          <p:cNvPr id="5" name="Footer Placeholder 4"/>
          <p:cNvSpPr>
            <a:spLocks noGrp="1"/>
          </p:cNvSpPr>
          <p:nvPr>
            <p:ph type="ftr" sz="quarter" idx="11"/>
          </p:nvPr>
        </p:nvSpPr>
        <p:spPr/>
        <p:txBody>
          <a:bodyPr/>
          <a:lstStyle/>
          <a:p>
            <a:r>
              <a:rPr lang="en-US" smtClean="0">
                <a:solidFill>
                  <a:prstClr val="white"/>
                </a:solidFill>
                <a:latin typeface="News Gothic MT"/>
              </a:rPr>
              <a:t>Footer Text</a:t>
            </a:r>
            <a:endParaRPr lang="en-US">
              <a:solidFill>
                <a:prstClr val="white"/>
              </a:solidFill>
              <a:latin typeface="News Gothic MT"/>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153549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34CF3C7-6809-4F39-BD67-A75817BDDE0A}" type="datetime1">
              <a:rPr lang="en-US" smtClean="0">
                <a:solidFill>
                  <a:prstClr val="white"/>
                </a:solidFill>
                <a:latin typeface="News Gothic MT"/>
              </a:rPr>
              <a:pPr/>
              <a:t>7/9/14</a:t>
            </a:fld>
            <a:endParaRPr lang="en-US">
              <a:solidFill>
                <a:prstClr val="white"/>
              </a:solidFill>
              <a:latin typeface="News Gothic MT"/>
            </a:endParaRPr>
          </a:p>
        </p:txBody>
      </p:sp>
      <p:sp>
        <p:nvSpPr>
          <p:cNvPr id="6" name="Footer Placeholder 5"/>
          <p:cNvSpPr>
            <a:spLocks noGrp="1"/>
          </p:cNvSpPr>
          <p:nvPr>
            <p:ph type="ftr" sz="quarter" idx="11"/>
          </p:nvPr>
        </p:nvSpPr>
        <p:spPr/>
        <p:txBody>
          <a:bodyPr/>
          <a:lstStyle/>
          <a:p>
            <a:r>
              <a:rPr lang="en-US" smtClean="0">
                <a:solidFill>
                  <a:prstClr val="white"/>
                </a:solidFill>
                <a:latin typeface="News Gothic MT"/>
              </a:rPr>
              <a:t>Footer Text</a:t>
            </a:r>
            <a:endParaRPr lang="en-US">
              <a:solidFill>
                <a:prstClr val="white"/>
              </a:solidFill>
              <a:latin typeface="News Gothic MT"/>
            </a:endParaRP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27345757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7EAEB24-CE78-465C-A726-91D0868FA48F}" type="datetime1">
              <a:rPr lang="en-US" smtClean="0">
                <a:solidFill>
                  <a:prstClr val="white"/>
                </a:solidFill>
                <a:latin typeface="News Gothic MT"/>
              </a:rPr>
              <a:pPr/>
              <a:t>7/9/14</a:t>
            </a:fld>
            <a:endParaRPr lang="en-US">
              <a:solidFill>
                <a:prstClr val="white"/>
              </a:solidFill>
              <a:latin typeface="News Gothic MT"/>
            </a:endParaRPr>
          </a:p>
        </p:txBody>
      </p:sp>
      <p:sp>
        <p:nvSpPr>
          <p:cNvPr id="8" name="Footer Placeholder 7"/>
          <p:cNvSpPr>
            <a:spLocks noGrp="1"/>
          </p:cNvSpPr>
          <p:nvPr>
            <p:ph type="ftr" sz="quarter" idx="11"/>
          </p:nvPr>
        </p:nvSpPr>
        <p:spPr/>
        <p:txBody>
          <a:bodyPr/>
          <a:lstStyle/>
          <a:p>
            <a:r>
              <a:rPr lang="en-US" smtClean="0">
                <a:solidFill>
                  <a:prstClr val="white"/>
                </a:solidFill>
                <a:latin typeface="News Gothic MT"/>
              </a:rPr>
              <a:t>Footer Text</a:t>
            </a:r>
            <a:endParaRPr lang="en-US">
              <a:solidFill>
                <a:prstClr val="white"/>
              </a:solidFill>
              <a:latin typeface="News Gothic MT"/>
            </a:endParaRPr>
          </a:p>
        </p:txBody>
      </p:sp>
      <p:sp>
        <p:nvSpPr>
          <p:cNvPr id="9" name="Slide Number Placeholder 8"/>
          <p:cNvSpPr>
            <a:spLocks noGrp="1"/>
          </p:cNvSpPr>
          <p:nvPr>
            <p:ph type="sldNum" sz="quarter" idx="12"/>
          </p:nvPr>
        </p:nvSpPr>
        <p:spPr/>
        <p:txBody>
          <a:bodyPr/>
          <a:lstStyle/>
          <a:p>
            <a:fld id="{BA9B540C-44DA-4F69-89C9-7C84606640D3}"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6473837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BAADF0-1749-4E8B-9691-B44A5F8C0895}" type="datetime1">
              <a:rPr lang="en-US" smtClean="0">
                <a:solidFill>
                  <a:prstClr val="white"/>
                </a:solidFill>
                <a:latin typeface="News Gothic MT"/>
              </a:rPr>
              <a:pPr/>
              <a:t>7/9/14</a:t>
            </a:fld>
            <a:endParaRPr lang="en-US">
              <a:solidFill>
                <a:prstClr val="white"/>
              </a:solidFill>
              <a:latin typeface="News Gothic MT"/>
            </a:endParaRPr>
          </a:p>
        </p:txBody>
      </p:sp>
      <p:sp>
        <p:nvSpPr>
          <p:cNvPr id="4" name="Footer Placeholder 3"/>
          <p:cNvSpPr>
            <a:spLocks noGrp="1"/>
          </p:cNvSpPr>
          <p:nvPr>
            <p:ph type="ftr" sz="quarter" idx="11"/>
          </p:nvPr>
        </p:nvSpPr>
        <p:spPr/>
        <p:txBody>
          <a:bodyPr/>
          <a:lstStyle/>
          <a:p>
            <a:r>
              <a:rPr lang="en-US" smtClean="0">
                <a:solidFill>
                  <a:prstClr val="white"/>
                </a:solidFill>
                <a:latin typeface="News Gothic MT"/>
              </a:rPr>
              <a:t>Footer Text</a:t>
            </a:r>
            <a:endParaRPr lang="en-US">
              <a:solidFill>
                <a:prstClr val="white"/>
              </a:solidFill>
              <a:latin typeface="News Gothic MT"/>
            </a:endParaRPr>
          </a:p>
        </p:txBody>
      </p:sp>
      <p:sp>
        <p:nvSpPr>
          <p:cNvPr id="5" name="Slide Number Placeholder 4"/>
          <p:cNvSpPr>
            <a:spLocks noGrp="1"/>
          </p:cNvSpPr>
          <p:nvPr>
            <p:ph type="sldNum" sz="quarter" idx="12"/>
          </p:nvPr>
        </p:nvSpPr>
        <p:spPr/>
        <p:txBody>
          <a:bodyPr/>
          <a:lstStyle/>
          <a:p>
            <a:fld id="{BA9B540C-44DA-4F69-89C9-7C84606640D3}"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3955447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56D34F9-3C40-47B3-ADD0-680E115A777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26634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white"/>
                </a:solidFill>
                <a:latin typeface="News Gothic MT"/>
              </a:rPr>
              <a:pPr/>
              <a:t>7/9/14</a:t>
            </a:fld>
            <a:endParaRPr lang="en-US">
              <a:solidFill>
                <a:prstClr val="white"/>
              </a:solidFill>
              <a:latin typeface="News Gothic MT"/>
            </a:endParaRPr>
          </a:p>
        </p:txBody>
      </p:sp>
      <p:sp>
        <p:nvSpPr>
          <p:cNvPr id="3" name="Footer Placeholder 2"/>
          <p:cNvSpPr>
            <a:spLocks noGrp="1"/>
          </p:cNvSpPr>
          <p:nvPr>
            <p:ph type="ftr" sz="quarter" idx="11"/>
          </p:nvPr>
        </p:nvSpPr>
        <p:spPr/>
        <p:txBody>
          <a:bodyPr/>
          <a:lstStyle/>
          <a:p>
            <a:r>
              <a:rPr lang="en-US" smtClean="0">
                <a:solidFill>
                  <a:prstClr val="white"/>
                </a:solidFill>
                <a:latin typeface="News Gothic MT"/>
              </a:rPr>
              <a:t>Footer Text</a:t>
            </a:r>
            <a:endParaRPr lang="en-US">
              <a:solidFill>
                <a:prstClr val="white"/>
              </a:solidFill>
              <a:latin typeface="News Gothic MT"/>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874607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solidFill>
                  <a:prstClr val="white"/>
                </a:solidFill>
                <a:latin typeface="News Gothic MT"/>
              </a:rPr>
              <a:pPr/>
              <a:t>7/9/14</a:t>
            </a:fld>
            <a:endParaRPr lang="en-US">
              <a:solidFill>
                <a:prstClr val="white"/>
              </a:solidFill>
              <a:latin typeface="News Gothic MT"/>
            </a:endParaRPr>
          </a:p>
        </p:txBody>
      </p:sp>
      <p:sp>
        <p:nvSpPr>
          <p:cNvPr id="6" name="Footer Placeholder 5"/>
          <p:cNvSpPr>
            <a:spLocks noGrp="1"/>
          </p:cNvSpPr>
          <p:nvPr>
            <p:ph type="ftr" sz="quarter" idx="11"/>
          </p:nvPr>
        </p:nvSpPr>
        <p:spPr/>
        <p:txBody>
          <a:bodyPr/>
          <a:lstStyle/>
          <a:p>
            <a:r>
              <a:rPr lang="en-US" smtClean="0">
                <a:solidFill>
                  <a:prstClr val="white"/>
                </a:solidFill>
                <a:latin typeface="News Gothic MT"/>
              </a:rPr>
              <a:t>Footer Text</a:t>
            </a:r>
            <a:endParaRPr lang="en-US">
              <a:solidFill>
                <a:prstClr val="white"/>
              </a:solidFill>
              <a:latin typeface="News Gothic MT"/>
            </a:endParaRP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3076286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solidFill>
                  <a:prstClr val="white"/>
                </a:solidFill>
                <a:latin typeface="News Gothic MT"/>
              </a:rPr>
              <a:pPr/>
              <a:t>7/9/14</a:t>
            </a:fld>
            <a:endParaRPr lang="en-US">
              <a:solidFill>
                <a:prstClr val="white"/>
              </a:solidFill>
              <a:latin typeface="News Gothic MT"/>
            </a:endParaRPr>
          </a:p>
        </p:txBody>
      </p:sp>
      <p:sp>
        <p:nvSpPr>
          <p:cNvPr id="6" name="Footer Placeholder 5"/>
          <p:cNvSpPr>
            <a:spLocks noGrp="1"/>
          </p:cNvSpPr>
          <p:nvPr>
            <p:ph type="ftr" sz="quarter" idx="11"/>
          </p:nvPr>
        </p:nvSpPr>
        <p:spPr/>
        <p:txBody>
          <a:bodyPr/>
          <a:lstStyle/>
          <a:p>
            <a:r>
              <a:rPr lang="en-US" smtClean="0">
                <a:solidFill>
                  <a:prstClr val="white"/>
                </a:solidFill>
                <a:latin typeface="News Gothic MT"/>
              </a:rPr>
              <a:t>Footer Text</a:t>
            </a:r>
            <a:endParaRPr lang="en-US">
              <a:solidFill>
                <a:prstClr val="white"/>
              </a:solidFill>
              <a:latin typeface="News Gothic MT"/>
            </a:endParaRP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white"/>
                </a:solidFill>
                <a:latin typeface="News Gothic MT"/>
              </a:rPr>
              <a:pPr/>
              <a:t>‹#›</a:t>
            </a:fld>
            <a:endParaRPr lang="en-US">
              <a:solidFill>
                <a:prstClr val="white"/>
              </a:solidFill>
              <a:latin typeface="News Gothic MT"/>
            </a:endParaRP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extLst>
      <p:ext uri="{BB962C8B-B14F-4D97-AF65-F5344CB8AC3E}">
        <p14:creationId xmlns:p14="http://schemas.microsoft.com/office/powerpoint/2010/main" val="29436175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A051B39-B140-43FE-96DB-472A2B59CE7C}" type="datetime1">
              <a:rPr lang="en-US" smtClean="0">
                <a:solidFill>
                  <a:prstClr val="white"/>
                </a:solidFill>
                <a:latin typeface="News Gothic MT"/>
              </a:rPr>
              <a:pPr/>
              <a:t>7/9/14</a:t>
            </a:fld>
            <a:endParaRPr lang="en-US">
              <a:solidFill>
                <a:prstClr val="white"/>
              </a:solidFill>
              <a:latin typeface="News Gothic MT"/>
            </a:endParaRPr>
          </a:p>
        </p:txBody>
      </p:sp>
      <p:sp>
        <p:nvSpPr>
          <p:cNvPr id="5" name="Footer Placeholder 4"/>
          <p:cNvSpPr>
            <a:spLocks noGrp="1"/>
          </p:cNvSpPr>
          <p:nvPr>
            <p:ph type="ftr" sz="quarter" idx="11"/>
          </p:nvPr>
        </p:nvSpPr>
        <p:spPr/>
        <p:txBody>
          <a:bodyPr/>
          <a:lstStyle/>
          <a:p>
            <a:r>
              <a:rPr lang="en-US" smtClean="0">
                <a:solidFill>
                  <a:prstClr val="white"/>
                </a:solidFill>
                <a:latin typeface="News Gothic MT"/>
              </a:rPr>
              <a:t>Footer Text</a:t>
            </a:r>
            <a:endParaRPr lang="en-US">
              <a:solidFill>
                <a:prstClr val="white"/>
              </a:solidFill>
              <a:latin typeface="News Gothic MT"/>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41225597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A600BB2-27C5-458B-ABCE-839C88CF47CE}" type="datetime1">
              <a:rPr lang="en-US" smtClean="0">
                <a:solidFill>
                  <a:prstClr val="white"/>
                </a:solidFill>
                <a:latin typeface="News Gothic MT"/>
              </a:rPr>
              <a:pPr/>
              <a:t>7/9/14</a:t>
            </a:fld>
            <a:endParaRPr lang="en-US">
              <a:solidFill>
                <a:prstClr val="white"/>
              </a:solidFill>
              <a:latin typeface="News Gothic MT"/>
            </a:endParaRPr>
          </a:p>
        </p:txBody>
      </p:sp>
      <p:sp>
        <p:nvSpPr>
          <p:cNvPr id="5" name="Footer Placeholder 4"/>
          <p:cNvSpPr>
            <a:spLocks noGrp="1"/>
          </p:cNvSpPr>
          <p:nvPr>
            <p:ph type="ftr" sz="quarter" idx="11"/>
          </p:nvPr>
        </p:nvSpPr>
        <p:spPr/>
        <p:txBody>
          <a:bodyPr/>
          <a:lstStyle/>
          <a:p>
            <a:r>
              <a:rPr lang="en-US" smtClean="0">
                <a:solidFill>
                  <a:prstClr val="white"/>
                </a:solidFill>
                <a:latin typeface="News Gothic MT"/>
              </a:rPr>
              <a:t>Footer Text</a:t>
            </a:r>
            <a:endParaRPr lang="en-US">
              <a:solidFill>
                <a:prstClr val="white"/>
              </a:solidFill>
              <a:latin typeface="News Gothic MT"/>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3378911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10629E2-1A3E-421D-AAEC-589D84FEE80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53551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40381F2-9C13-48F1-BEE4-60D09C39A50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86946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0E99FDA-4591-437B-B566-3323BED37A9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46911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38864CB-8509-4995-A508-9A1C0D52C17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1390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8267FD7-8063-4179-AF56-BCB1179D97E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66493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CC710C8-4302-4AE6-BA59-963495F74A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58102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9C276AD-DD2B-4F48-B1D8-DE9208D28F8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786678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F77C3D3-EBBA-4100-A4F3-2642BFC0EF1E}" type="slidenum">
              <a:rPr lang="en-US" altLang="en-US">
                <a:solidFill>
                  <a:srgbClr val="000000"/>
                </a:solidFill>
              </a:rPr>
              <a:pPr fontAlgn="base">
                <a:spcBef>
                  <a:spcPct val="0"/>
                </a:spcBef>
                <a:spcAft>
                  <a:spcPct val="0"/>
                </a:spcAft>
              </a:pPr>
              <a:t>‹#›</a:t>
            </a:fld>
            <a:endParaRPr lang="en-US" altLang="en-US">
              <a:solidFill>
                <a:srgbClr val="000000"/>
              </a:solidFill>
            </a:endParaRPr>
          </a:p>
        </p:txBody>
      </p:sp>
      <p:pic>
        <p:nvPicPr>
          <p:cNvPr id="1033" name="Picture 9" descr="Sri Sathya Sai Background copy"/>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6469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C4986D-6BE9-4264-908F-02DB36FD8D6C}" type="datetime1">
              <a:rPr lang="en-US" smtClean="0">
                <a:solidFill>
                  <a:prstClr val="white"/>
                </a:solidFill>
                <a:latin typeface="News Gothic MT"/>
              </a:rPr>
              <a:pPr/>
              <a:t>7/9/14</a:t>
            </a:fld>
            <a:endParaRPr lang="en-US" dirty="0">
              <a:solidFill>
                <a:prstClr val="white"/>
              </a:solidFill>
              <a:latin typeface="News Gothic MT"/>
            </a:endParaRPr>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smtClean="0">
                <a:solidFill>
                  <a:prstClr val="white"/>
                </a:solidFill>
                <a:latin typeface="News Gothic MT"/>
              </a:rPr>
              <a:t>Footer Text</a:t>
            </a:r>
            <a:endParaRPr lang="en-US" dirty="0">
              <a:solidFill>
                <a:prstClr val="white"/>
              </a:solidFill>
              <a:latin typeface="News Gothic MT"/>
            </a:endParaRP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A9B540C-44DA-4F69-89C9-7C84606640D3}" type="slidenum">
              <a:rPr lang="en-US" smtClean="0">
                <a:solidFill>
                  <a:prstClr val="white"/>
                </a:solidFill>
                <a:latin typeface="News Gothic MT"/>
              </a:rPr>
              <a:pPr/>
              <a:t>‹#›</a:t>
            </a:fld>
            <a:endParaRPr lang="en-US" dirty="0">
              <a:solidFill>
                <a:prstClr val="white"/>
              </a:solidFill>
              <a:latin typeface="News Gothic MT"/>
            </a:endParaRPr>
          </a:p>
        </p:txBody>
      </p:sp>
    </p:spTree>
    <p:extLst>
      <p:ext uri="{BB962C8B-B14F-4D97-AF65-F5344CB8AC3E}">
        <p14:creationId xmlns:p14="http://schemas.microsoft.com/office/powerpoint/2010/main" val="279706100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5.png"/><Relationship Id="rId5"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chart" Target="../charts/chart1.xml"/><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1331913" y="188913"/>
            <a:ext cx="7812087" cy="792162"/>
          </a:xfrm>
        </p:spPr>
        <p:txBody>
          <a:bodyPr/>
          <a:lstStyle/>
          <a:p>
            <a:pPr algn="r"/>
            <a:r>
              <a:rPr lang="en-GB" altLang="en-US" sz="3600" dirty="0" err="1" smtClean="0">
                <a:solidFill>
                  <a:schemeClr val="bg1"/>
                </a:solidFill>
                <a:latin typeface="Arial Narrow" pitchFamily="34" charset="0"/>
              </a:rPr>
              <a:t>Sathya</a:t>
            </a:r>
            <a:r>
              <a:rPr lang="en-GB" altLang="en-US" sz="3600" dirty="0" smtClean="0">
                <a:solidFill>
                  <a:schemeClr val="bg1"/>
                </a:solidFill>
                <a:latin typeface="Arial Narrow" pitchFamily="34" charset="0"/>
              </a:rPr>
              <a:t> </a:t>
            </a:r>
            <a:r>
              <a:rPr lang="en-GB" altLang="en-US" sz="3600" dirty="0" err="1" smtClean="0">
                <a:solidFill>
                  <a:schemeClr val="bg1"/>
                </a:solidFill>
                <a:latin typeface="Arial Narrow" pitchFamily="34" charset="0"/>
              </a:rPr>
              <a:t>Sai</a:t>
            </a:r>
            <a:r>
              <a:rPr lang="en-GB" altLang="en-US" sz="3600" dirty="0" smtClean="0">
                <a:solidFill>
                  <a:schemeClr val="bg1"/>
                </a:solidFill>
                <a:latin typeface="Arial Narrow" pitchFamily="34" charset="0"/>
              </a:rPr>
              <a:t> </a:t>
            </a:r>
            <a:r>
              <a:rPr lang="en-GB" altLang="en-US" sz="3600" dirty="0" smtClean="0">
                <a:solidFill>
                  <a:schemeClr val="bg1"/>
                </a:solidFill>
                <a:latin typeface="Arial Narrow" pitchFamily="34" charset="0"/>
              </a:rPr>
              <a:t>International Youth </a:t>
            </a:r>
            <a:r>
              <a:rPr lang="en-GB" altLang="en-US" sz="3600" dirty="0" smtClean="0">
                <a:solidFill>
                  <a:schemeClr val="bg1"/>
                </a:solidFill>
                <a:latin typeface="Arial Narrow" pitchFamily="34" charset="0"/>
              </a:rPr>
              <a:t>Council</a:t>
            </a:r>
            <a:br>
              <a:rPr lang="en-GB" altLang="en-US" sz="3600" dirty="0" smtClean="0">
                <a:solidFill>
                  <a:schemeClr val="bg1"/>
                </a:solidFill>
                <a:latin typeface="Arial Narrow" pitchFamily="34" charset="0"/>
              </a:rPr>
            </a:br>
            <a:endParaRPr lang="en-US" altLang="en-US" sz="3600" dirty="0">
              <a:solidFill>
                <a:schemeClr val="bg1"/>
              </a:solidFill>
              <a:latin typeface="Arial Narrow" pitchFamily="34" charset="0"/>
            </a:endParaRPr>
          </a:p>
        </p:txBody>
      </p:sp>
      <p:pic>
        <p:nvPicPr>
          <p:cNvPr id="31747" name="Picture 3" descr="12jy copy"/>
          <p:cNvPicPr>
            <a:picLocks noChangeAspect="1" noChangeArrowheads="1"/>
          </p:cNvPicPr>
          <p:nvPr/>
        </p:nvPicPr>
        <p:blipFill>
          <a:blip r:embed="rId3" cstate="print">
            <a:extLst>
              <a:ext uri="{28A0092B-C50C-407E-A947-70E740481C1C}">
                <a14:useLocalDpi xmlns:a14="http://schemas.microsoft.com/office/drawing/2010/main" val="0"/>
              </a:ext>
            </a:extLst>
          </a:blip>
          <a:srcRect l="10008" r="12462"/>
          <a:stretch>
            <a:fillRect/>
          </a:stretch>
        </p:blipFill>
        <p:spPr bwMode="auto">
          <a:xfrm>
            <a:off x="250825" y="44450"/>
            <a:ext cx="1184275" cy="1196975"/>
          </a:xfrm>
          <a:prstGeom prst="rect">
            <a:avLst/>
          </a:prstGeom>
          <a:noFill/>
          <a:extLst>
            <a:ext uri="{909E8E84-426E-40dd-AFC4-6F175D3DCCD1}">
              <a14:hiddenFill xmlns:a14="http://schemas.microsoft.com/office/drawing/2010/main">
                <a:solidFill>
                  <a:srgbClr val="FFFFFF"/>
                </a:solidFill>
              </a14:hiddenFill>
            </a:ext>
          </a:extLst>
        </p:spPr>
      </p:pic>
      <p:sp>
        <p:nvSpPr>
          <p:cNvPr id="31748" name="Rectangle 4"/>
          <p:cNvSpPr>
            <a:spLocks noChangeArrowheads="1"/>
          </p:cNvSpPr>
          <p:nvPr/>
        </p:nvSpPr>
        <p:spPr bwMode="auto">
          <a:xfrm>
            <a:off x="250825" y="2348880"/>
            <a:ext cx="8497887"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fontAlgn="base">
              <a:spcBef>
                <a:spcPct val="0"/>
              </a:spcBef>
              <a:spcAft>
                <a:spcPct val="0"/>
              </a:spcAft>
            </a:pPr>
            <a:endParaRPr lang="en-US" altLang="en-US" sz="3600" dirty="0">
              <a:solidFill>
                <a:srgbClr val="000066"/>
              </a:solidFill>
              <a:latin typeface="Arial Narrow" pitchFamily="34"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1412776"/>
            <a:ext cx="9144001" cy="6120680"/>
          </a:xfrm>
          <a:prstGeom prst="rect">
            <a:avLst/>
          </a:prstGeom>
        </p:spPr>
      </p:pic>
      <p:sp>
        <p:nvSpPr>
          <p:cNvPr id="7" name="TextBox 6"/>
          <p:cNvSpPr txBox="1"/>
          <p:nvPr/>
        </p:nvSpPr>
        <p:spPr>
          <a:xfrm>
            <a:off x="179512" y="1772816"/>
            <a:ext cx="4105151" cy="1938992"/>
          </a:xfrm>
          <a:prstGeom prst="rect">
            <a:avLst/>
          </a:prstGeom>
          <a:noFill/>
        </p:spPr>
        <p:txBody>
          <a:bodyPr wrap="square" rtlCol="0">
            <a:spAutoFit/>
          </a:bodyPr>
          <a:lstStyle/>
          <a:p>
            <a:r>
              <a:rPr lang="en-AU" sz="2400" b="1" dirty="0" smtClean="0"/>
              <a:t>Special Presentation for the Prashanti Council, Sri </a:t>
            </a:r>
            <a:r>
              <a:rPr lang="en-AU" sz="2400" b="1" dirty="0" err="1" smtClean="0"/>
              <a:t>Sathya</a:t>
            </a:r>
            <a:r>
              <a:rPr lang="en-AU" sz="2400" b="1" dirty="0" smtClean="0"/>
              <a:t> Sai World Foundation and Zone Chairs</a:t>
            </a:r>
            <a:endParaRPr lang="en-GB" sz="2400" dirty="0"/>
          </a:p>
        </p:txBody>
      </p:sp>
      <p:sp>
        <p:nvSpPr>
          <p:cNvPr id="9" name="TextBox 8"/>
          <p:cNvSpPr txBox="1"/>
          <p:nvPr/>
        </p:nvSpPr>
        <p:spPr>
          <a:xfrm>
            <a:off x="107504" y="6021288"/>
            <a:ext cx="4105151" cy="707886"/>
          </a:xfrm>
          <a:prstGeom prst="rect">
            <a:avLst/>
          </a:prstGeom>
          <a:noFill/>
        </p:spPr>
        <p:txBody>
          <a:bodyPr wrap="square" rtlCol="0">
            <a:spAutoFit/>
          </a:bodyPr>
          <a:lstStyle/>
          <a:p>
            <a:r>
              <a:rPr lang="en-GB" sz="2000" b="1" dirty="0" err="1" smtClean="0"/>
              <a:t>Shivendra</a:t>
            </a:r>
            <a:r>
              <a:rPr lang="en-GB" sz="2000" b="1" dirty="0" smtClean="0"/>
              <a:t> </a:t>
            </a:r>
            <a:r>
              <a:rPr lang="en-GB" sz="2000" b="1" dirty="0" smtClean="0"/>
              <a:t>Kumar</a:t>
            </a:r>
          </a:p>
          <a:p>
            <a:r>
              <a:rPr lang="en-GB" sz="2000" b="1" dirty="0" smtClean="0"/>
              <a:t>9 </a:t>
            </a:r>
            <a:r>
              <a:rPr lang="en-GB" sz="2000" b="1" dirty="0" smtClean="0"/>
              <a:t>July 2014</a:t>
            </a:r>
            <a:endParaRPr lang="en-GB" sz="2000" dirty="0"/>
          </a:p>
        </p:txBody>
      </p:sp>
    </p:spTree>
    <p:extLst>
      <p:ext uri="{BB962C8B-B14F-4D97-AF65-F5344CB8AC3E}">
        <p14:creationId xmlns:p14="http://schemas.microsoft.com/office/powerpoint/2010/main" val="1239256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584176"/>
          </a:xfrm>
        </p:spPr>
        <p:txBody>
          <a:bodyPr/>
          <a:lstStyle/>
          <a:p>
            <a:r>
              <a:rPr lang="en-GB" sz="3600" b="1" dirty="0" smtClean="0">
                <a:solidFill>
                  <a:srgbClr val="FF7C80"/>
                </a:solidFill>
              </a:rPr>
              <a:t>SSILP Module 3</a:t>
            </a:r>
            <a:br>
              <a:rPr lang="en-GB" sz="3600" b="1" dirty="0" smtClean="0">
                <a:solidFill>
                  <a:srgbClr val="FF7C80"/>
                </a:solidFill>
              </a:rPr>
            </a:br>
            <a:r>
              <a:rPr lang="en-GB" sz="3600" b="1" dirty="0" smtClean="0">
                <a:solidFill>
                  <a:srgbClr val="FF7C80"/>
                </a:solidFill>
              </a:rPr>
              <a:t>Organisation Guidelines</a:t>
            </a:r>
            <a:br>
              <a:rPr lang="en-GB" sz="3600" b="1" dirty="0" smtClean="0">
                <a:solidFill>
                  <a:srgbClr val="FF7C80"/>
                </a:solidFill>
              </a:rPr>
            </a:br>
            <a:r>
              <a:rPr lang="en-GB" sz="3200" b="1" dirty="0" err="1" smtClean="0">
                <a:solidFill>
                  <a:srgbClr val="3F8DE2"/>
                </a:solidFill>
              </a:rPr>
              <a:t>Mr.</a:t>
            </a:r>
            <a:r>
              <a:rPr lang="en-GB" sz="3200" b="1" dirty="0" smtClean="0">
                <a:solidFill>
                  <a:srgbClr val="3F8DE2"/>
                </a:solidFill>
              </a:rPr>
              <a:t> </a:t>
            </a:r>
            <a:r>
              <a:rPr lang="en-GB" sz="3200" b="1" dirty="0" err="1" smtClean="0">
                <a:solidFill>
                  <a:srgbClr val="3F8DE2"/>
                </a:solidFill>
              </a:rPr>
              <a:t>Shivendra</a:t>
            </a:r>
            <a:r>
              <a:rPr lang="en-GB" sz="3200" b="1" dirty="0" smtClean="0">
                <a:solidFill>
                  <a:srgbClr val="3F8DE2"/>
                </a:solidFill>
              </a:rPr>
              <a:t> Kumar</a:t>
            </a:r>
            <a:r>
              <a:rPr lang="en-GB" sz="3600" b="1" dirty="0" smtClean="0">
                <a:solidFill>
                  <a:srgbClr val="FF7C80"/>
                </a:solidFill>
              </a:rPr>
              <a:t> </a:t>
            </a:r>
            <a:endParaRPr lang="en-GB" sz="3600" b="1" dirty="0">
              <a:solidFill>
                <a:srgbClr val="FF7C80"/>
              </a:solidFill>
            </a:endParaRPr>
          </a:p>
        </p:txBody>
      </p:sp>
      <p:sp>
        <p:nvSpPr>
          <p:cNvPr id="3" name="Content Placeholder 2"/>
          <p:cNvSpPr>
            <a:spLocks noGrp="1"/>
          </p:cNvSpPr>
          <p:nvPr>
            <p:ph idx="1"/>
          </p:nvPr>
        </p:nvSpPr>
        <p:spPr>
          <a:xfrm>
            <a:off x="467544" y="1484784"/>
            <a:ext cx="8229600" cy="5184576"/>
          </a:xfrm>
        </p:spPr>
        <p:txBody>
          <a:bodyPr>
            <a:normAutofit/>
          </a:bodyPr>
          <a:lstStyle/>
          <a:p>
            <a:pPr marL="0" indent="0">
              <a:buNone/>
            </a:pPr>
            <a:r>
              <a:rPr lang="en-GB" sz="2000" dirty="0"/>
              <a:t> </a:t>
            </a:r>
            <a:endParaRPr lang="en-US" sz="2000" dirty="0"/>
          </a:p>
          <a:p>
            <a:pPr lvl="0"/>
            <a:r>
              <a:rPr lang="en-US" sz="3200" dirty="0" smtClean="0">
                <a:latin typeface="Calibri"/>
                <a:cs typeface="Calibri"/>
              </a:rPr>
              <a:t>Rules and Regulations in the Charter and Organizational guidelines that govern financial decisions.</a:t>
            </a:r>
          </a:p>
          <a:p>
            <a:pPr lvl="0"/>
            <a:r>
              <a:rPr lang="en-US" sz="3200" dirty="0" smtClean="0">
                <a:latin typeface="Calibri"/>
                <a:cs typeface="Calibri"/>
              </a:rPr>
              <a:t>How finances are managed and accounted for in our local environment</a:t>
            </a:r>
          </a:p>
          <a:p>
            <a:pPr lvl="0"/>
            <a:r>
              <a:rPr lang="en-US" sz="3200" dirty="0" smtClean="0">
                <a:latin typeface="Calibri"/>
                <a:cs typeface="Calibri"/>
              </a:rPr>
              <a:t>Role of risk management in the SSIO and identify key risks</a:t>
            </a:r>
            <a:endParaRPr lang="en-US" sz="3200" dirty="0">
              <a:latin typeface="Calibri"/>
              <a:cs typeface="Calibri"/>
            </a:endParaRPr>
          </a:p>
          <a:p>
            <a:endParaRPr lang="en-GB" sz="2000" dirty="0">
              <a:solidFill>
                <a:schemeClr val="tx2"/>
              </a:solidFill>
              <a:effectLst>
                <a:outerShdw blurRad="38100" dist="38100" dir="2700000" algn="tl">
                  <a:srgbClr val="000000">
                    <a:alpha val="43137"/>
                  </a:srgbClr>
                </a:outerShdw>
              </a:effectLst>
              <a:latin typeface="+mn-lt"/>
            </a:endParaRPr>
          </a:p>
        </p:txBody>
      </p:sp>
      <p:sp>
        <p:nvSpPr>
          <p:cNvPr id="4" name="Date Placeholder 3"/>
          <p:cNvSpPr>
            <a:spLocks noGrp="1"/>
          </p:cNvSpPr>
          <p:nvPr>
            <p:ph type="dt" sz="half" idx="10"/>
          </p:nvPr>
        </p:nvSpPr>
        <p:spPr/>
        <p:txBody>
          <a:bodyPr/>
          <a:lstStyle/>
          <a:p>
            <a:r>
              <a:rPr lang="en-US" dirty="0" smtClean="0">
                <a:solidFill>
                  <a:prstClr val="white"/>
                </a:solidFill>
                <a:latin typeface="News Gothic MT"/>
              </a:rPr>
              <a:t>9</a:t>
            </a:r>
            <a:r>
              <a:rPr lang="en-US" baseline="30000" dirty="0" smtClean="0">
                <a:solidFill>
                  <a:prstClr val="white"/>
                </a:solidFill>
                <a:latin typeface="News Gothic MT"/>
              </a:rPr>
              <a:t>th</a:t>
            </a:r>
            <a:r>
              <a:rPr lang="en-US" dirty="0" smtClean="0">
                <a:solidFill>
                  <a:prstClr val="white"/>
                </a:solidFill>
                <a:latin typeface="News Gothic MT"/>
              </a:rPr>
              <a:t> July 2014</a:t>
            </a:r>
            <a:endParaRPr lang="en-US" dirty="0">
              <a:solidFill>
                <a:prstClr val="white"/>
              </a:solidFill>
              <a:latin typeface="News Gothic MT"/>
            </a:endParaRPr>
          </a:p>
        </p:txBody>
      </p:sp>
      <p:sp>
        <p:nvSpPr>
          <p:cNvPr id="7" name="Footer Placeholder 4"/>
          <p:cNvSpPr txBox="1">
            <a:spLocks/>
          </p:cNvSpPr>
          <p:nvPr/>
        </p:nvSpPr>
        <p:spPr>
          <a:xfrm>
            <a:off x="705981" y="6381328"/>
            <a:ext cx="3183612"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lumMod val="65000"/>
                    <a:lumOff val="35000"/>
                  </a:prstClr>
                </a:solidFill>
              </a:rPr>
              <a:t>Sathya Sai International Leadership Programme</a:t>
            </a:r>
            <a:endParaRPr lang="en-US" dirty="0">
              <a:solidFill>
                <a:prstClr val="black">
                  <a:lumMod val="65000"/>
                  <a:lumOff val="35000"/>
                </a:prstClr>
              </a:solidFill>
            </a:endParaRPr>
          </a:p>
        </p:txBody>
      </p:sp>
    </p:spTree>
    <p:extLst>
      <p:ext uri="{BB962C8B-B14F-4D97-AF65-F5344CB8AC3E}">
        <p14:creationId xmlns:p14="http://schemas.microsoft.com/office/powerpoint/2010/main" val="2297223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2656"/>
            <a:ext cx="9144000" cy="2536304"/>
          </a:xfrm>
        </p:spPr>
        <p:txBody>
          <a:bodyPr/>
          <a:lstStyle/>
          <a:p>
            <a:r>
              <a:rPr lang="en-GB" sz="3600" b="1" dirty="0" smtClean="0">
                <a:solidFill>
                  <a:srgbClr val="FF7C80"/>
                </a:solidFill>
              </a:rPr>
              <a:t>SSILP Modules 4 &amp; 5</a:t>
            </a:r>
            <a:br>
              <a:rPr lang="en-GB" sz="3600" b="1" dirty="0" smtClean="0">
                <a:solidFill>
                  <a:srgbClr val="FF7C80"/>
                </a:solidFill>
              </a:rPr>
            </a:br>
            <a:r>
              <a:rPr lang="en-GB" sz="3600" b="1" dirty="0" err="1" smtClean="0">
                <a:solidFill>
                  <a:srgbClr val="FF7C80"/>
                </a:solidFill>
              </a:rPr>
              <a:t>Mahavakya</a:t>
            </a:r>
            <a:r>
              <a:rPr lang="en-GB" sz="3600" b="1" dirty="0" smtClean="0">
                <a:solidFill>
                  <a:srgbClr val="FF7C80"/>
                </a:solidFill>
              </a:rPr>
              <a:t> on Leadership</a:t>
            </a:r>
            <a:br>
              <a:rPr lang="en-GB" sz="3600" b="1" dirty="0" smtClean="0">
                <a:solidFill>
                  <a:srgbClr val="FF7C80"/>
                </a:solidFill>
              </a:rPr>
            </a:br>
            <a:r>
              <a:rPr lang="en-GB" sz="3200" b="1" dirty="0" err="1" smtClean="0">
                <a:solidFill>
                  <a:srgbClr val="3F8DE2"/>
                </a:solidFill>
              </a:rPr>
              <a:t>Mr.</a:t>
            </a:r>
            <a:r>
              <a:rPr lang="en-GB" sz="3200" b="1" dirty="0" smtClean="0">
                <a:solidFill>
                  <a:srgbClr val="3F8DE2"/>
                </a:solidFill>
              </a:rPr>
              <a:t> </a:t>
            </a:r>
            <a:r>
              <a:rPr lang="en-GB" sz="3200" b="1" dirty="0" err="1" smtClean="0">
                <a:solidFill>
                  <a:srgbClr val="3F8DE2"/>
                </a:solidFill>
              </a:rPr>
              <a:t>Severin</a:t>
            </a:r>
            <a:r>
              <a:rPr lang="en-GB" sz="3200" b="1" dirty="0" smtClean="0">
                <a:solidFill>
                  <a:srgbClr val="3F8DE2"/>
                </a:solidFill>
              </a:rPr>
              <a:t> </a:t>
            </a:r>
            <a:r>
              <a:rPr lang="en-GB" sz="3200" b="1" dirty="0" err="1" smtClean="0">
                <a:solidFill>
                  <a:srgbClr val="3F8DE2"/>
                </a:solidFill>
              </a:rPr>
              <a:t>Trifunovic</a:t>
            </a:r>
            <a:r>
              <a:rPr lang="en-GB" sz="3200" b="1" dirty="0">
                <a:solidFill>
                  <a:srgbClr val="FF7C80"/>
                </a:solidFill>
              </a:rPr>
              <a:t> </a:t>
            </a:r>
            <a:r>
              <a:rPr lang="en-GB" sz="1800" b="1" dirty="0" smtClean="0">
                <a:solidFill>
                  <a:srgbClr val="3F8DE2"/>
                </a:solidFill>
              </a:rPr>
              <a:t>(DCC7)</a:t>
            </a:r>
            <a:r>
              <a:rPr lang="en-GB" sz="1800" b="1" dirty="0" smtClean="0">
                <a:solidFill>
                  <a:srgbClr val="FF7C80"/>
                </a:solidFill>
              </a:rPr>
              <a:t>  </a:t>
            </a:r>
            <a:r>
              <a:rPr lang="en-GB" sz="3200" b="1" dirty="0" smtClean="0">
                <a:solidFill>
                  <a:srgbClr val="FF7C80"/>
                </a:solidFill>
              </a:rPr>
              <a:t/>
            </a:r>
            <a:br>
              <a:rPr lang="en-GB" sz="3200" b="1" dirty="0" smtClean="0">
                <a:solidFill>
                  <a:srgbClr val="FF7C80"/>
                </a:solidFill>
              </a:rPr>
            </a:br>
            <a:r>
              <a:rPr lang="en-GB" sz="3200" b="1" dirty="0" err="1" smtClean="0">
                <a:solidFill>
                  <a:srgbClr val="3F8DE2"/>
                </a:solidFill>
              </a:rPr>
              <a:t>Mr</a:t>
            </a:r>
            <a:r>
              <a:rPr lang="en-GB" sz="3200" b="1" dirty="0" err="1" smtClean="0">
                <a:solidFill>
                  <a:srgbClr val="3F8DE2"/>
                </a:solidFill>
              </a:rPr>
              <a:t>.</a:t>
            </a:r>
            <a:r>
              <a:rPr lang="en-GB" sz="3200" b="1" dirty="0" smtClean="0">
                <a:solidFill>
                  <a:srgbClr val="3F8DE2"/>
                </a:solidFill>
              </a:rPr>
              <a:t> Kevin Sheehan</a:t>
            </a:r>
            <a:br>
              <a:rPr lang="en-GB" sz="3200" b="1" dirty="0" smtClean="0">
                <a:solidFill>
                  <a:srgbClr val="3F8DE2"/>
                </a:solidFill>
              </a:rPr>
            </a:br>
            <a:endParaRPr lang="en-GB" sz="3600" b="1" dirty="0">
              <a:solidFill>
                <a:srgbClr val="FF7C80"/>
              </a:solidFill>
            </a:endParaRPr>
          </a:p>
        </p:txBody>
      </p:sp>
      <p:sp>
        <p:nvSpPr>
          <p:cNvPr id="3" name="Content Placeholder 2"/>
          <p:cNvSpPr>
            <a:spLocks noGrp="1"/>
          </p:cNvSpPr>
          <p:nvPr>
            <p:ph idx="1"/>
          </p:nvPr>
        </p:nvSpPr>
        <p:spPr>
          <a:xfrm>
            <a:off x="467544" y="2060848"/>
            <a:ext cx="8229600" cy="5256584"/>
          </a:xfrm>
          <a:effectLst/>
        </p:spPr>
        <p:txBody>
          <a:bodyPr>
            <a:normAutofit/>
          </a:bodyPr>
          <a:lstStyle/>
          <a:p>
            <a:endParaRPr lang="en-GB" sz="2000" dirty="0">
              <a:solidFill>
                <a:schemeClr val="tx2"/>
              </a:solidFill>
              <a:effectLst>
                <a:outerShdw blurRad="38100" dist="38100" dir="2700000" algn="tl">
                  <a:srgbClr val="000000">
                    <a:alpha val="43137"/>
                  </a:srgbClr>
                </a:outerShdw>
              </a:effectLst>
              <a:latin typeface="+mn-lt"/>
            </a:endParaRPr>
          </a:p>
          <a:p>
            <a:r>
              <a:rPr lang="en-GB" sz="3200" b="1" dirty="0" smtClean="0">
                <a:solidFill>
                  <a:schemeClr val="tx2"/>
                </a:solidFill>
                <a:effectLst>
                  <a:outerShdw blurRad="50800" dist="38100" dir="2700000" algn="tl" rotWithShape="0">
                    <a:prstClr val="black">
                      <a:alpha val="40000"/>
                    </a:prstClr>
                  </a:outerShdw>
                </a:effectLst>
                <a:latin typeface="Calibri"/>
                <a:cs typeface="Calibri"/>
              </a:rPr>
              <a:t>BE</a:t>
            </a:r>
            <a:r>
              <a:rPr lang="en-GB" sz="3200" dirty="0" smtClean="0">
                <a:solidFill>
                  <a:schemeClr val="tx2"/>
                </a:solidFill>
                <a:latin typeface="Calibri"/>
                <a:cs typeface="Calibri"/>
              </a:rPr>
              <a:t> – daily reflection with diary</a:t>
            </a:r>
          </a:p>
          <a:p>
            <a:r>
              <a:rPr lang="en-GB" sz="3200" dirty="0" smtClean="0">
                <a:solidFill>
                  <a:schemeClr val="tx2"/>
                </a:solidFill>
                <a:latin typeface="Calibri"/>
                <a:cs typeface="Calibri"/>
              </a:rPr>
              <a:t>Unique opportunity for personal self reflection and spiritual transformation</a:t>
            </a:r>
          </a:p>
          <a:p>
            <a:r>
              <a:rPr lang="en-GB" sz="3200" b="1" dirty="0" smtClean="0">
                <a:solidFill>
                  <a:schemeClr val="tx2"/>
                </a:solidFill>
                <a:effectLst>
                  <a:outerShdw blurRad="50800" dist="38100" dir="2700000" algn="tl" rotWithShape="0">
                    <a:prstClr val="black">
                      <a:alpha val="40000"/>
                    </a:prstClr>
                  </a:outerShdw>
                </a:effectLst>
                <a:latin typeface="Calibri"/>
                <a:cs typeface="Calibri"/>
              </a:rPr>
              <a:t>DO</a:t>
            </a:r>
            <a:r>
              <a:rPr lang="en-GB" sz="3200" dirty="0" smtClean="0">
                <a:solidFill>
                  <a:schemeClr val="tx2"/>
                </a:solidFill>
                <a:latin typeface="Calibri"/>
                <a:cs typeface="Calibri"/>
              </a:rPr>
              <a:t> </a:t>
            </a:r>
            <a:r>
              <a:rPr lang="en-GB" sz="3200" dirty="0" smtClean="0">
                <a:solidFill>
                  <a:schemeClr val="tx2"/>
                </a:solidFill>
                <a:latin typeface="Calibri"/>
                <a:cs typeface="Calibri"/>
              </a:rPr>
              <a:t>– Putting Swami’s teaching into practice</a:t>
            </a:r>
          </a:p>
          <a:p>
            <a:r>
              <a:rPr lang="en-GB" sz="3200" dirty="0" smtClean="0">
                <a:solidFill>
                  <a:schemeClr val="tx2"/>
                </a:solidFill>
                <a:latin typeface="Calibri"/>
                <a:cs typeface="Calibri"/>
              </a:rPr>
              <a:t>Leading by example</a:t>
            </a:r>
          </a:p>
          <a:p>
            <a:pPr marL="0" indent="0">
              <a:buNone/>
            </a:pPr>
            <a:endParaRPr lang="en-GB" sz="3200" dirty="0">
              <a:solidFill>
                <a:schemeClr val="tx2"/>
              </a:solidFill>
              <a:effectLst>
                <a:outerShdw blurRad="38100" dist="38100" dir="2700000" algn="tl">
                  <a:srgbClr val="000000">
                    <a:alpha val="43137"/>
                  </a:srgbClr>
                </a:outerShdw>
              </a:effectLst>
              <a:latin typeface="Calibri"/>
              <a:cs typeface="Calibri"/>
            </a:endParaRPr>
          </a:p>
        </p:txBody>
      </p:sp>
      <p:sp>
        <p:nvSpPr>
          <p:cNvPr id="4" name="Date Placeholder 3"/>
          <p:cNvSpPr>
            <a:spLocks noGrp="1"/>
          </p:cNvSpPr>
          <p:nvPr>
            <p:ph type="dt" sz="half" idx="10"/>
          </p:nvPr>
        </p:nvSpPr>
        <p:spPr/>
        <p:txBody>
          <a:bodyPr/>
          <a:lstStyle/>
          <a:p>
            <a:r>
              <a:rPr lang="en-US" dirty="0" smtClean="0">
                <a:solidFill>
                  <a:prstClr val="white"/>
                </a:solidFill>
                <a:latin typeface="News Gothic MT"/>
              </a:rPr>
              <a:t>9</a:t>
            </a:r>
            <a:r>
              <a:rPr lang="en-US" baseline="30000" dirty="0" smtClean="0">
                <a:solidFill>
                  <a:prstClr val="white"/>
                </a:solidFill>
                <a:latin typeface="News Gothic MT"/>
              </a:rPr>
              <a:t>th</a:t>
            </a:r>
            <a:r>
              <a:rPr lang="en-US" dirty="0" smtClean="0">
                <a:solidFill>
                  <a:prstClr val="white"/>
                </a:solidFill>
                <a:latin typeface="News Gothic MT"/>
              </a:rPr>
              <a:t> July 2014</a:t>
            </a:r>
            <a:endParaRPr lang="en-US" dirty="0">
              <a:solidFill>
                <a:prstClr val="white"/>
              </a:solidFill>
              <a:latin typeface="News Gothic MT"/>
            </a:endParaRPr>
          </a:p>
        </p:txBody>
      </p:sp>
      <p:sp>
        <p:nvSpPr>
          <p:cNvPr id="7" name="Footer Placeholder 4"/>
          <p:cNvSpPr txBox="1">
            <a:spLocks/>
          </p:cNvSpPr>
          <p:nvPr/>
        </p:nvSpPr>
        <p:spPr>
          <a:xfrm>
            <a:off x="705981" y="6381328"/>
            <a:ext cx="3183612"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lumMod val="65000"/>
                    <a:lumOff val="35000"/>
                  </a:prstClr>
                </a:solidFill>
              </a:rPr>
              <a:t>Sathya Sai International Leadership Programme</a:t>
            </a:r>
            <a:endParaRPr lang="en-US" dirty="0">
              <a:solidFill>
                <a:prstClr val="black">
                  <a:lumMod val="65000"/>
                  <a:lumOff val="35000"/>
                </a:prstClr>
              </a:solidFill>
            </a:endParaRPr>
          </a:p>
        </p:txBody>
      </p:sp>
    </p:spTree>
    <p:extLst>
      <p:ext uri="{BB962C8B-B14F-4D97-AF65-F5344CB8AC3E}">
        <p14:creationId xmlns:p14="http://schemas.microsoft.com/office/powerpoint/2010/main" val="46298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440160"/>
          </a:xfrm>
        </p:spPr>
        <p:txBody>
          <a:bodyPr/>
          <a:lstStyle/>
          <a:p>
            <a:r>
              <a:rPr lang="en-GB" sz="3600" b="1" dirty="0" smtClean="0">
                <a:solidFill>
                  <a:srgbClr val="FF7C80"/>
                </a:solidFill>
              </a:rPr>
              <a:t>SSILP Modules 6 </a:t>
            </a:r>
            <a:r>
              <a:rPr lang="en-GB" sz="3600" b="1" dirty="0">
                <a:solidFill>
                  <a:srgbClr val="FF7C80"/>
                </a:solidFill>
              </a:rPr>
              <a:t/>
            </a:r>
            <a:br>
              <a:rPr lang="en-GB" sz="3600" b="1" dirty="0">
                <a:solidFill>
                  <a:srgbClr val="FF7C80"/>
                </a:solidFill>
              </a:rPr>
            </a:br>
            <a:r>
              <a:rPr lang="en-GB" sz="3600" b="1" dirty="0" smtClean="0">
                <a:solidFill>
                  <a:srgbClr val="FF7C80"/>
                </a:solidFill>
              </a:rPr>
              <a:t>Communication</a:t>
            </a:r>
            <a:br>
              <a:rPr lang="en-GB" sz="3600" b="1" dirty="0" smtClean="0">
                <a:solidFill>
                  <a:srgbClr val="FF7C80"/>
                </a:solidFill>
              </a:rPr>
            </a:br>
            <a:r>
              <a:rPr lang="en-GB" sz="3200" b="1" dirty="0" err="1" smtClean="0">
                <a:solidFill>
                  <a:srgbClr val="3F8DE2"/>
                </a:solidFill>
              </a:rPr>
              <a:t>Dr.</a:t>
            </a:r>
            <a:r>
              <a:rPr lang="en-GB" sz="3200" b="1" dirty="0" smtClean="0">
                <a:solidFill>
                  <a:srgbClr val="3F8DE2"/>
                </a:solidFill>
              </a:rPr>
              <a:t> Joe Phaneuf</a:t>
            </a:r>
            <a:endParaRPr lang="en-GB" sz="3600" b="1" dirty="0">
              <a:solidFill>
                <a:srgbClr val="FF7C80"/>
              </a:solidFill>
            </a:endParaRPr>
          </a:p>
        </p:txBody>
      </p:sp>
      <p:sp>
        <p:nvSpPr>
          <p:cNvPr id="3" name="Content Placeholder 2"/>
          <p:cNvSpPr>
            <a:spLocks noGrp="1"/>
          </p:cNvSpPr>
          <p:nvPr>
            <p:ph idx="1"/>
          </p:nvPr>
        </p:nvSpPr>
        <p:spPr>
          <a:xfrm>
            <a:off x="467544" y="2204864"/>
            <a:ext cx="8229600" cy="4104456"/>
          </a:xfrm>
        </p:spPr>
        <p:txBody>
          <a:bodyPr>
            <a:normAutofit/>
          </a:bodyPr>
          <a:lstStyle/>
          <a:p>
            <a:r>
              <a:rPr lang="en-GB" sz="3200" dirty="0" smtClean="0">
                <a:solidFill>
                  <a:schemeClr val="tx2"/>
                </a:solidFill>
                <a:latin typeface="Calibri"/>
                <a:cs typeface="Calibri"/>
              </a:rPr>
              <a:t>Challenging Conversations – “First understanding, then adjustment”  “If you cannot oblige, speak obligingly”</a:t>
            </a:r>
          </a:p>
          <a:p>
            <a:r>
              <a:rPr lang="en-GB" sz="3200" dirty="0" smtClean="0">
                <a:solidFill>
                  <a:schemeClr val="tx2"/>
                </a:solidFill>
                <a:latin typeface="Calibri"/>
                <a:cs typeface="Calibri"/>
              </a:rPr>
              <a:t>Email etiquette</a:t>
            </a:r>
          </a:p>
          <a:p>
            <a:r>
              <a:rPr lang="en-GB" sz="3200" dirty="0" smtClean="0">
                <a:solidFill>
                  <a:schemeClr val="tx2"/>
                </a:solidFill>
                <a:latin typeface="Calibri"/>
                <a:cs typeface="Calibri"/>
              </a:rPr>
              <a:t>Leading meetings</a:t>
            </a:r>
          </a:p>
          <a:p>
            <a:r>
              <a:rPr lang="en-GB" sz="3200" dirty="0" smtClean="0">
                <a:solidFill>
                  <a:schemeClr val="tx2"/>
                </a:solidFill>
                <a:latin typeface="Calibri"/>
                <a:cs typeface="Calibri"/>
              </a:rPr>
              <a:t>Engaging with public</a:t>
            </a:r>
          </a:p>
          <a:p>
            <a:endParaRPr lang="en-GB" sz="3200" dirty="0">
              <a:solidFill>
                <a:schemeClr val="tx2"/>
              </a:solidFill>
              <a:latin typeface="+mn-lt"/>
            </a:endParaRPr>
          </a:p>
          <a:p>
            <a:endParaRPr lang="en-GB" sz="2000" dirty="0">
              <a:solidFill>
                <a:schemeClr val="tx2"/>
              </a:solidFill>
              <a:effectLst>
                <a:outerShdw blurRad="38100" dist="38100" dir="2700000" algn="tl">
                  <a:srgbClr val="000000">
                    <a:alpha val="43137"/>
                  </a:srgbClr>
                </a:outerShdw>
              </a:effectLst>
              <a:latin typeface="+mn-lt"/>
            </a:endParaRPr>
          </a:p>
          <a:p>
            <a:endParaRPr lang="en-GB" sz="2000" dirty="0">
              <a:solidFill>
                <a:schemeClr val="tx2"/>
              </a:solidFill>
              <a:effectLst>
                <a:outerShdw blurRad="38100" dist="38100" dir="2700000" algn="tl">
                  <a:srgbClr val="000000">
                    <a:alpha val="43137"/>
                  </a:srgbClr>
                </a:outerShdw>
              </a:effectLst>
              <a:latin typeface="+mn-lt"/>
            </a:endParaRPr>
          </a:p>
        </p:txBody>
      </p:sp>
      <p:sp>
        <p:nvSpPr>
          <p:cNvPr id="4" name="Date Placeholder 3"/>
          <p:cNvSpPr>
            <a:spLocks noGrp="1"/>
          </p:cNvSpPr>
          <p:nvPr>
            <p:ph type="dt" sz="half" idx="10"/>
          </p:nvPr>
        </p:nvSpPr>
        <p:spPr/>
        <p:txBody>
          <a:bodyPr/>
          <a:lstStyle/>
          <a:p>
            <a:r>
              <a:rPr lang="en-US" dirty="0" smtClean="0">
                <a:solidFill>
                  <a:prstClr val="white"/>
                </a:solidFill>
                <a:latin typeface="News Gothic MT"/>
              </a:rPr>
              <a:t>9</a:t>
            </a:r>
            <a:r>
              <a:rPr lang="en-US" baseline="30000" dirty="0" smtClean="0">
                <a:solidFill>
                  <a:prstClr val="white"/>
                </a:solidFill>
                <a:latin typeface="News Gothic MT"/>
              </a:rPr>
              <a:t>th</a:t>
            </a:r>
            <a:r>
              <a:rPr lang="en-US" dirty="0" smtClean="0">
                <a:solidFill>
                  <a:prstClr val="white"/>
                </a:solidFill>
                <a:latin typeface="News Gothic MT"/>
              </a:rPr>
              <a:t> July 2014</a:t>
            </a:r>
            <a:endParaRPr lang="en-US" dirty="0">
              <a:solidFill>
                <a:prstClr val="white"/>
              </a:solidFill>
              <a:latin typeface="News Gothic MT"/>
            </a:endParaRPr>
          </a:p>
        </p:txBody>
      </p:sp>
      <p:sp>
        <p:nvSpPr>
          <p:cNvPr id="7" name="Footer Placeholder 4"/>
          <p:cNvSpPr txBox="1">
            <a:spLocks/>
          </p:cNvSpPr>
          <p:nvPr/>
        </p:nvSpPr>
        <p:spPr>
          <a:xfrm>
            <a:off x="705981" y="6381328"/>
            <a:ext cx="3183612"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lumMod val="65000"/>
                    <a:lumOff val="35000"/>
                  </a:prstClr>
                </a:solidFill>
              </a:rPr>
              <a:t>Sathya Sai International Leadership Programme</a:t>
            </a:r>
            <a:endParaRPr lang="en-US" dirty="0">
              <a:solidFill>
                <a:prstClr val="black">
                  <a:lumMod val="65000"/>
                  <a:lumOff val="35000"/>
                </a:prstClr>
              </a:solidFill>
            </a:endParaRPr>
          </a:p>
        </p:txBody>
      </p:sp>
    </p:spTree>
    <p:extLst>
      <p:ext uri="{BB962C8B-B14F-4D97-AF65-F5344CB8AC3E}">
        <p14:creationId xmlns:p14="http://schemas.microsoft.com/office/powerpoint/2010/main" val="103378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368152"/>
          </a:xfrm>
        </p:spPr>
        <p:txBody>
          <a:bodyPr/>
          <a:lstStyle/>
          <a:p>
            <a:r>
              <a:rPr lang="en-GB" sz="3600" b="1" dirty="0" smtClean="0">
                <a:solidFill>
                  <a:srgbClr val="FF7C80"/>
                </a:solidFill>
              </a:rPr>
              <a:t>SSILP Modules 7</a:t>
            </a:r>
            <a:br>
              <a:rPr lang="en-GB" sz="3600" b="1" dirty="0" smtClean="0">
                <a:solidFill>
                  <a:srgbClr val="FF7C80"/>
                </a:solidFill>
              </a:rPr>
            </a:br>
            <a:r>
              <a:rPr lang="en-GB" sz="3600" b="1" dirty="0" smtClean="0">
                <a:solidFill>
                  <a:srgbClr val="FF7C80"/>
                </a:solidFill>
              </a:rPr>
              <a:t>Team Dynamics</a:t>
            </a:r>
            <a:br>
              <a:rPr lang="en-GB" sz="3600" b="1" dirty="0" smtClean="0">
                <a:solidFill>
                  <a:srgbClr val="FF7C80"/>
                </a:solidFill>
              </a:rPr>
            </a:br>
            <a:r>
              <a:rPr lang="en-GB" sz="3200" b="1" dirty="0" err="1" smtClean="0">
                <a:solidFill>
                  <a:srgbClr val="3F8DE2"/>
                </a:solidFill>
              </a:rPr>
              <a:t>Ms.</a:t>
            </a:r>
            <a:r>
              <a:rPr lang="en-GB" sz="3200" b="1" dirty="0" smtClean="0">
                <a:solidFill>
                  <a:srgbClr val="3F8DE2"/>
                </a:solidFill>
              </a:rPr>
              <a:t> </a:t>
            </a:r>
            <a:r>
              <a:rPr lang="en-GB" sz="3200" b="1" dirty="0" err="1" smtClean="0">
                <a:solidFill>
                  <a:srgbClr val="3F8DE2"/>
                </a:solidFill>
              </a:rPr>
              <a:t>Aparna</a:t>
            </a:r>
            <a:r>
              <a:rPr lang="en-GB" sz="3200" b="1" dirty="0" smtClean="0">
                <a:solidFill>
                  <a:srgbClr val="3F8DE2"/>
                </a:solidFill>
              </a:rPr>
              <a:t> </a:t>
            </a:r>
            <a:r>
              <a:rPr lang="en-GB" sz="3200" b="1" dirty="0" err="1" smtClean="0">
                <a:solidFill>
                  <a:srgbClr val="3F8DE2"/>
                </a:solidFill>
              </a:rPr>
              <a:t>Murali</a:t>
            </a:r>
            <a:endParaRPr lang="en-GB" sz="3600" b="1" dirty="0">
              <a:solidFill>
                <a:srgbClr val="FF7C80"/>
              </a:solidFill>
            </a:endParaRPr>
          </a:p>
        </p:txBody>
      </p:sp>
      <p:sp>
        <p:nvSpPr>
          <p:cNvPr id="3" name="Content Placeholder 2"/>
          <p:cNvSpPr>
            <a:spLocks noGrp="1"/>
          </p:cNvSpPr>
          <p:nvPr>
            <p:ph idx="1"/>
          </p:nvPr>
        </p:nvSpPr>
        <p:spPr>
          <a:xfrm>
            <a:off x="467544" y="2132856"/>
            <a:ext cx="8229600" cy="4392488"/>
          </a:xfrm>
        </p:spPr>
        <p:txBody>
          <a:bodyPr>
            <a:normAutofit/>
          </a:bodyPr>
          <a:lstStyle/>
          <a:p>
            <a:r>
              <a:rPr lang="en-US" sz="3200" dirty="0">
                <a:latin typeface="Calibri"/>
                <a:cs typeface="Calibri"/>
              </a:rPr>
              <a:t>How to</a:t>
            </a:r>
            <a:r>
              <a:rPr lang="en-US" sz="3200" b="1" dirty="0">
                <a:latin typeface="Calibri"/>
                <a:cs typeface="Calibri"/>
              </a:rPr>
              <a:t> build </a:t>
            </a:r>
            <a:r>
              <a:rPr lang="en-US" sz="3200" dirty="0">
                <a:latin typeface="Calibri"/>
                <a:cs typeface="Calibri"/>
              </a:rPr>
              <a:t>an </a:t>
            </a:r>
            <a:r>
              <a:rPr lang="en-US" sz="3200" dirty="0" smtClean="0">
                <a:latin typeface="Calibri"/>
                <a:cs typeface="Calibri"/>
              </a:rPr>
              <a:t>effective and </a:t>
            </a:r>
            <a:r>
              <a:rPr lang="en-US" sz="3200" dirty="0">
                <a:latin typeface="Calibri"/>
                <a:cs typeface="Calibri"/>
              </a:rPr>
              <a:t>dynamic team</a:t>
            </a:r>
          </a:p>
          <a:p>
            <a:r>
              <a:rPr lang="en-US" sz="3200" dirty="0">
                <a:latin typeface="Calibri"/>
                <a:cs typeface="Calibri"/>
              </a:rPr>
              <a:t>How to</a:t>
            </a:r>
            <a:r>
              <a:rPr lang="en-US" sz="3200" b="1" dirty="0">
                <a:latin typeface="Calibri"/>
                <a:cs typeface="Calibri"/>
              </a:rPr>
              <a:t> manage </a:t>
            </a:r>
            <a:r>
              <a:rPr lang="en-US" sz="3200" dirty="0">
                <a:latin typeface="Calibri"/>
                <a:cs typeface="Calibri"/>
              </a:rPr>
              <a:t>a team </a:t>
            </a:r>
            <a:r>
              <a:rPr lang="en-US" sz="3200" dirty="0" smtClean="0">
                <a:latin typeface="Calibri"/>
                <a:cs typeface="Calibri"/>
              </a:rPr>
              <a:t> </a:t>
            </a:r>
            <a:endParaRPr lang="en-US" sz="3200" dirty="0">
              <a:latin typeface="Calibri"/>
              <a:cs typeface="Calibri"/>
            </a:endParaRPr>
          </a:p>
          <a:p>
            <a:r>
              <a:rPr lang="en-US" sz="3200" dirty="0">
                <a:latin typeface="Calibri"/>
                <a:cs typeface="Calibri"/>
              </a:rPr>
              <a:t>How to </a:t>
            </a:r>
            <a:r>
              <a:rPr lang="en-US" sz="3200" b="1" dirty="0">
                <a:latin typeface="Calibri"/>
                <a:cs typeface="Calibri"/>
              </a:rPr>
              <a:t>sustain</a:t>
            </a:r>
            <a:r>
              <a:rPr lang="en-US" sz="3200" dirty="0">
                <a:latin typeface="Calibri"/>
                <a:cs typeface="Calibri"/>
              </a:rPr>
              <a:t> a team </a:t>
            </a:r>
            <a:r>
              <a:rPr lang="en-US" sz="3200" dirty="0" smtClean="0">
                <a:latin typeface="Calibri"/>
                <a:cs typeface="Calibri"/>
              </a:rPr>
              <a:t> </a:t>
            </a:r>
          </a:p>
          <a:p>
            <a:r>
              <a:rPr lang="en-US" sz="3200" dirty="0" smtClean="0">
                <a:latin typeface="Calibri"/>
                <a:cs typeface="Calibri"/>
              </a:rPr>
              <a:t>How all of these team dynamics present unique challenges in a spiritual all volunteer organization </a:t>
            </a:r>
            <a:endParaRPr lang="en-US" sz="3200" dirty="0">
              <a:latin typeface="Calibri"/>
              <a:cs typeface="Calibri"/>
            </a:endParaRPr>
          </a:p>
          <a:p>
            <a:pPr marL="0" indent="0">
              <a:buNone/>
            </a:pPr>
            <a:endParaRPr lang="en-GB" sz="2000" dirty="0">
              <a:solidFill>
                <a:schemeClr val="tx2"/>
              </a:solidFill>
              <a:effectLst>
                <a:outerShdw blurRad="38100" dist="38100" dir="2700000" algn="tl">
                  <a:srgbClr val="000000">
                    <a:alpha val="43137"/>
                  </a:srgbClr>
                </a:outerShdw>
              </a:effectLst>
              <a:latin typeface="+mn-lt"/>
            </a:endParaRPr>
          </a:p>
          <a:p>
            <a:endParaRPr lang="en-GB" sz="2000" dirty="0">
              <a:solidFill>
                <a:schemeClr val="tx2"/>
              </a:solidFill>
              <a:effectLst>
                <a:outerShdw blurRad="38100" dist="38100" dir="2700000" algn="tl">
                  <a:srgbClr val="000000">
                    <a:alpha val="43137"/>
                  </a:srgbClr>
                </a:outerShdw>
              </a:effectLst>
              <a:latin typeface="+mn-lt"/>
            </a:endParaRPr>
          </a:p>
        </p:txBody>
      </p:sp>
      <p:sp>
        <p:nvSpPr>
          <p:cNvPr id="4" name="Date Placeholder 3"/>
          <p:cNvSpPr>
            <a:spLocks noGrp="1"/>
          </p:cNvSpPr>
          <p:nvPr>
            <p:ph type="dt" sz="half" idx="10"/>
          </p:nvPr>
        </p:nvSpPr>
        <p:spPr/>
        <p:txBody>
          <a:bodyPr/>
          <a:lstStyle/>
          <a:p>
            <a:r>
              <a:rPr lang="en-US" dirty="0" smtClean="0">
                <a:solidFill>
                  <a:prstClr val="white"/>
                </a:solidFill>
                <a:latin typeface="News Gothic MT"/>
              </a:rPr>
              <a:t>9</a:t>
            </a:r>
            <a:r>
              <a:rPr lang="en-US" baseline="30000" dirty="0" smtClean="0">
                <a:solidFill>
                  <a:prstClr val="white"/>
                </a:solidFill>
                <a:latin typeface="News Gothic MT"/>
              </a:rPr>
              <a:t>th</a:t>
            </a:r>
            <a:r>
              <a:rPr lang="en-US" dirty="0" smtClean="0">
                <a:solidFill>
                  <a:prstClr val="white"/>
                </a:solidFill>
                <a:latin typeface="News Gothic MT"/>
              </a:rPr>
              <a:t> July 2014</a:t>
            </a:r>
            <a:endParaRPr lang="en-US" dirty="0">
              <a:solidFill>
                <a:prstClr val="white"/>
              </a:solidFill>
              <a:latin typeface="News Gothic MT"/>
            </a:endParaRPr>
          </a:p>
        </p:txBody>
      </p:sp>
      <p:sp>
        <p:nvSpPr>
          <p:cNvPr id="7" name="Footer Placeholder 4"/>
          <p:cNvSpPr txBox="1">
            <a:spLocks/>
          </p:cNvSpPr>
          <p:nvPr/>
        </p:nvSpPr>
        <p:spPr>
          <a:xfrm>
            <a:off x="705981" y="6381328"/>
            <a:ext cx="3183612"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lumMod val="65000"/>
                    <a:lumOff val="35000"/>
                  </a:prstClr>
                </a:solidFill>
              </a:rPr>
              <a:t>Sathya Sai International Leadership Programme</a:t>
            </a:r>
            <a:endParaRPr lang="en-US" dirty="0">
              <a:solidFill>
                <a:prstClr val="black">
                  <a:lumMod val="65000"/>
                  <a:lumOff val="35000"/>
                </a:prstClr>
              </a:solidFill>
            </a:endParaRPr>
          </a:p>
        </p:txBody>
      </p:sp>
    </p:spTree>
    <p:extLst>
      <p:ext uri="{BB962C8B-B14F-4D97-AF65-F5344CB8AC3E}">
        <p14:creationId xmlns:p14="http://schemas.microsoft.com/office/powerpoint/2010/main" val="2776517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2656"/>
            <a:ext cx="8229600" cy="1456184"/>
          </a:xfrm>
        </p:spPr>
        <p:txBody>
          <a:bodyPr/>
          <a:lstStyle/>
          <a:p>
            <a:r>
              <a:rPr lang="en-GB" sz="3600" b="1" dirty="0" smtClean="0">
                <a:solidFill>
                  <a:srgbClr val="FF7C80"/>
                </a:solidFill>
              </a:rPr>
              <a:t>SSILP Modules 8 </a:t>
            </a:r>
            <a:r>
              <a:rPr lang="en-GB" sz="3600" b="1" dirty="0">
                <a:solidFill>
                  <a:srgbClr val="FF7C80"/>
                </a:solidFill>
              </a:rPr>
              <a:t/>
            </a:r>
            <a:br>
              <a:rPr lang="en-GB" sz="3600" b="1" dirty="0">
                <a:solidFill>
                  <a:srgbClr val="FF7C80"/>
                </a:solidFill>
              </a:rPr>
            </a:br>
            <a:r>
              <a:rPr lang="en-GB" sz="3600" b="1" dirty="0" smtClean="0">
                <a:solidFill>
                  <a:srgbClr val="FF7C80"/>
                </a:solidFill>
              </a:rPr>
              <a:t>Project Management</a:t>
            </a:r>
            <a:br>
              <a:rPr lang="en-GB" sz="3600" b="1" dirty="0" smtClean="0">
                <a:solidFill>
                  <a:srgbClr val="FF7C80"/>
                </a:solidFill>
              </a:rPr>
            </a:br>
            <a:r>
              <a:rPr lang="en-GB" sz="3200" b="1" dirty="0" err="1" smtClean="0">
                <a:solidFill>
                  <a:srgbClr val="3F8DE2"/>
                </a:solidFill>
              </a:rPr>
              <a:t>Mr.</a:t>
            </a:r>
            <a:r>
              <a:rPr lang="en-GB" sz="3200" b="1" dirty="0" smtClean="0">
                <a:solidFill>
                  <a:srgbClr val="3F8DE2"/>
                </a:solidFill>
              </a:rPr>
              <a:t> </a:t>
            </a:r>
            <a:r>
              <a:rPr lang="en-GB" sz="3200" b="1" dirty="0" err="1" smtClean="0">
                <a:solidFill>
                  <a:srgbClr val="3F8DE2"/>
                </a:solidFill>
              </a:rPr>
              <a:t>Saurabh</a:t>
            </a:r>
            <a:r>
              <a:rPr lang="en-GB" sz="3200" b="1" dirty="0" smtClean="0">
                <a:solidFill>
                  <a:srgbClr val="3F8DE2"/>
                </a:solidFill>
              </a:rPr>
              <a:t> </a:t>
            </a:r>
            <a:r>
              <a:rPr lang="en-GB" sz="3200" b="1" dirty="0" err="1" smtClean="0">
                <a:solidFill>
                  <a:srgbClr val="3F8DE2"/>
                </a:solidFill>
              </a:rPr>
              <a:t>Saksena</a:t>
            </a:r>
            <a:endParaRPr lang="en-GB" sz="3600" b="1" dirty="0">
              <a:solidFill>
                <a:srgbClr val="FF7C80"/>
              </a:solidFill>
            </a:endParaRPr>
          </a:p>
        </p:txBody>
      </p:sp>
      <p:sp>
        <p:nvSpPr>
          <p:cNvPr id="3" name="Content Placeholder 2"/>
          <p:cNvSpPr>
            <a:spLocks noGrp="1"/>
          </p:cNvSpPr>
          <p:nvPr>
            <p:ph idx="1"/>
          </p:nvPr>
        </p:nvSpPr>
        <p:spPr>
          <a:xfrm>
            <a:off x="467544" y="2215405"/>
            <a:ext cx="8229600" cy="4525963"/>
          </a:xfrm>
        </p:spPr>
        <p:txBody>
          <a:bodyPr>
            <a:normAutofit/>
          </a:bodyPr>
          <a:lstStyle/>
          <a:p>
            <a:pPr lvl="0"/>
            <a:r>
              <a:rPr lang="en-GB" sz="3200" dirty="0" smtClean="0">
                <a:latin typeface="Calibri"/>
                <a:cs typeface="Calibri"/>
              </a:rPr>
              <a:t>Project </a:t>
            </a:r>
            <a:r>
              <a:rPr lang="en-GB" sz="3200" dirty="0">
                <a:latin typeface="Calibri"/>
                <a:cs typeface="Calibri"/>
              </a:rPr>
              <a:t>management </a:t>
            </a:r>
            <a:r>
              <a:rPr lang="en-GB" sz="3200" b="1" dirty="0">
                <a:latin typeface="Calibri"/>
                <a:cs typeface="Calibri"/>
              </a:rPr>
              <a:t>processes</a:t>
            </a:r>
            <a:r>
              <a:rPr lang="en-GB" sz="3200" dirty="0">
                <a:latin typeface="Calibri"/>
                <a:cs typeface="Calibri"/>
              </a:rPr>
              <a:t> including Initiation, Planning, Implementation, Monitoring, Quality Control and </a:t>
            </a:r>
            <a:r>
              <a:rPr lang="en-GB" sz="3200" dirty="0" smtClean="0">
                <a:latin typeface="Calibri"/>
                <a:cs typeface="Calibri"/>
              </a:rPr>
              <a:t>Evaluation</a:t>
            </a:r>
            <a:endParaRPr lang="en-US" sz="3200" dirty="0">
              <a:latin typeface="Calibri"/>
              <a:cs typeface="Calibri"/>
            </a:endParaRPr>
          </a:p>
          <a:p>
            <a:r>
              <a:rPr lang="en-GB" sz="3200" dirty="0">
                <a:latin typeface="Calibri"/>
                <a:cs typeface="Calibri"/>
              </a:rPr>
              <a:t>Project management </a:t>
            </a:r>
            <a:r>
              <a:rPr lang="en-GB" sz="3200" b="1" dirty="0">
                <a:latin typeface="Calibri"/>
                <a:cs typeface="Calibri"/>
              </a:rPr>
              <a:t>concepts</a:t>
            </a:r>
            <a:r>
              <a:rPr lang="en-GB" sz="3200" dirty="0">
                <a:latin typeface="Calibri"/>
                <a:cs typeface="Calibri"/>
              </a:rPr>
              <a:t> such as stakeholder communication, change management, team building and </a:t>
            </a:r>
            <a:r>
              <a:rPr lang="en-GB" sz="3200" dirty="0" smtClean="0">
                <a:latin typeface="Calibri"/>
                <a:cs typeface="Calibri"/>
              </a:rPr>
              <a:t>reporting.</a:t>
            </a:r>
            <a:r>
              <a:rPr lang="en-US" sz="3200" dirty="0" smtClean="0">
                <a:latin typeface="Calibri"/>
                <a:cs typeface="Calibri"/>
              </a:rPr>
              <a:t> </a:t>
            </a:r>
            <a:endParaRPr lang="en-GB" sz="3200" dirty="0">
              <a:solidFill>
                <a:schemeClr val="tx2"/>
              </a:solidFill>
              <a:latin typeface="Calibri"/>
              <a:cs typeface="Calibri"/>
            </a:endParaRPr>
          </a:p>
          <a:p>
            <a:endParaRPr lang="en-GB" sz="2000" dirty="0">
              <a:solidFill>
                <a:schemeClr val="tx2"/>
              </a:solidFill>
              <a:effectLst>
                <a:outerShdw blurRad="38100" dist="38100" dir="2700000" algn="tl">
                  <a:srgbClr val="000000">
                    <a:alpha val="43137"/>
                  </a:srgbClr>
                </a:outerShdw>
              </a:effectLst>
              <a:latin typeface="+mn-lt"/>
            </a:endParaRPr>
          </a:p>
          <a:p>
            <a:endParaRPr lang="en-GB" sz="2000" dirty="0">
              <a:solidFill>
                <a:schemeClr val="tx2"/>
              </a:solidFill>
              <a:effectLst>
                <a:outerShdw blurRad="38100" dist="38100" dir="2700000" algn="tl">
                  <a:srgbClr val="000000">
                    <a:alpha val="43137"/>
                  </a:srgbClr>
                </a:outerShdw>
              </a:effectLst>
              <a:latin typeface="+mn-lt"/>
            </a:endParaRPr>
          </a:p>
        </p:txBody>
      </p:sp>
      <p:sp>
        <p:nvSpPr>
          <p:cNvPr id="4" name="Date Placeholder 3"/>
          <p:cNvSpPr>
            <a:spLocks noGrp="1"/>
          </p:cNvSpPr>
          <p:nvPr>
            <p:ph type="dt" sz="half" idx="10"/>
          </p:nvPr>
        </p:nvSpPr>
        <p:spPr>
          <a:xfrm>
            <a:off x="5580112" y="6309320"/>
            <a:ext cx="2133600" cy="365125"/>
          </a:xfrm>
        </p:spPr>
        <p:txBody>
          <a:bodyPr/>
          <a:lstStyle/>
          <a:p>
            <a:r>
              <a:rPr lang="en-US" dirty="0" smtClean="0">
                <a:solidFill>
                  <a:prstClr val="white"/>
                </a:solidFill>
                <a:latin typeface="News Gothic MT"/>
              </a:rPr>
              <a:t>9</a:t>
            </a:r>
            <a:r>
              <a:rPr lang="en-US" baseline="30000" dirty="0" smtClean="0">
                <a:solidFill>
                  <a:prstClr val="white"/>
                </a:solidFill>
                <a:latin typeface="News Gothic MT"/>
              </a:rPr>
              <a:t>th</a:t>
            </a:r>
            <a:r>
              <a:rPr lang="en-US" dirty="0" smtClean="0">
                <a:solidFill>
                  <a:prstClr val="white"/>
                </a:solidFill>
                <a:latin typeface="News Gothic MT"/>
              </a:rPr>
              <a:t> July 2014</a:t>
            </a:r>
            <a:endParaRPr lang="en-US" dirty="0">
              <a:solidFill>
                <a:prstClr val="white"/>
              </a:solidFill>
              <a:latin typeface="News Gothic MT"/>
            </a:endParaRPr>
          </a:p>
        </p:txBody>
      </p:sp>
      <p:sp>
        <p:nvSpPr>
          <p:cNvPr id="7" name="Footer Placeholder 4"/>
          <p:cNvSpPr txBox="1">
            <a:spLocks/>
          </p:cNvSpPr>
          <p:nvPr/>
        </p:nvSpPr>
        <p:spPr>
          <a:xfrm>
            <a:off x="705981" y="6381328"/>
            <a:ext cx="3183612"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lumMod val="65000"/>
                    <a:lumOff val="35000"/>
                  </a:prstClr>
                </a:solidFill>
              </a:rPr>
              <a:t>Sathya Sai International Leadership Programme</a:t>
            </a:r>
            <a:endParaRPr lang="en-US" dirty="0">
              <a:solidFill>
                <a:prstClr val="black">
                  <a:lumMod val="65000"/>
                  <a:lumOff val="35000"/>
                </a:prstClr>
              </a:solidFill>
            </a:endParaRPr>
          </a:p>
        </p:txBody>
      </p:sp>
    </p:spTree>
    <p:extLst>
      <p:ext uri="{BB962C8B-B14F-4D97-AF65-F5344CB8AC3E}">
        <p14:creationId xmlns:p14="http://schemas.microsoft.com/office/powerpoint/2010/main" val="1224047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384176"/>
          </a:xfrm>
        </p:spPr>
        <p:txBody>
          <a:bodyPr/>
          <a:lstStyle/>
          <a:p>
            <a:r>
              <a:rPr lang="en-GB" sz="3600" b="1" dirty="0">
                <a:solidFill>
                  <a:srgbClr val="FF7C80"/>
                </a:solidFill>
              </a:rPr>
              <a:t>SSILP Modules 9 </a:t>
            </a:r>
            <a:br>
              <a:rPr lang="en-GB" sz="3600" b="1" dirty="0">
                <a:solidFill>
                  <a:srgbClr val="FF7C80"/>
                </a:solidFill>
              </a:rPr>
            </a:br>
            <a:r>
              <a:rPr lang="en-GB" sz="3600" b="1" dirty="0">
                <a:solidFill>
                  <a:srgbClr val="FF7C80"/>
                </a:solidFill>
              </a:rPr>
              <a:t>Youth Challenges</a:t>
            </a:r>
            <a:br>
              <a:rPr lang="en-GB" sz="3600" b="1" dirty="0">
                <a:solidFill>
                  <a:srgbClr val="FF7C80"/>
                </a:solidFill>
              </a:rPr>
            </a:br>
            <a:r>
              <a:rPr lang="en-GB" sz="3200" b="1" dirty="0" err="1">
                <a:solidFill>
                  <a:srgbClr val="3F8DE2"/>
                </a:solidFill>
              </a:rPr>
              <a:t>Mr.</a:t>
            </a:r>
            <a:r>
              <a:rPr lang="en-GB" sz="3200" b="1" dirty="0">
                <a:solidFill>
                  <a:srgbClr val="3F8DE2"/>
                </a:solidFill>
              </a:rPr>
              <a:t> Alvin </a:t>
            </a:r>
            <a:r>
              <a:rPr lang="en-GB" sz="3200" b="1" dirty="0" smtClean="0">
                <a:solidFill>
                  <a:srgbClr val="3F8DE2"/>
                </a:solidFill>
              </a:rPr>
              <a:t>Leo </a:t>
            </a:r>
            <a:r>
              <a:rPr lang="en-GB" sz="1800" b="1" dirty="0" smtClean="0">
                <a:solidFill>
                  <a:srgbClr val="3F8DE2"/>
                </a:solidFill>
              </a:rPr>
              <a:t>(former ZYC3)</a:t>
            </a:r>
            <a:endParaRPr lang="en-GB" sz="3600" b="1" dirty="0">
              <a:solidFill>
                <a:srgbClr val="FF7C80"/>
              </a:solidFill>
            </a:endParaRPr>
          </a:p>
        </p:txBody>
      </p:sp>
      <p:sp>
        <p:nvSpPr>
          <p:cNvPr id="3" name="Content Placeholder 2"/>
          <p:cNvSpPr>
            <a:spLocks noGrp="1"/>
          </p:cNvSpPr>
          <p:nvPr>
            <p:ph idx="1"/>
          </p:nvPr>
        </p:nvSpPr>
        <p:spPr>
          <a:xfrm>
            <a:off x="467544" y="2431429"/>
            <a:ext cx="8229600" cy="4525963"/>
          </a:xfrm>
        </p:spPr>
        <p:txBody>
          <a:bodyPr>
            <a:normAutofit/>
          </a:bodyPr>
          <a:lstStyle/>
          <a:p>
            <a:r>
              <a:rPr lang="en-GB" sz="3200" dirty="0" smtClean="0">
                <a:solidFill>
                  <a:schemeClr val="tx2"/>
                </a:solidFill>
                <a:latin typeface="Calibri"/>
                <a:cs typeface="Calibri"/>
              </a:rPr>
              <a:t>Special challenges over this wide age range (18-35)</a:t>
            </a:r>
          </a:p>
          <a:p>
            <a:r>
              <a:rPr lang="en-GB" sz="3200" dirty="0" smtClean="0">
                <a:solidFill>
                  <a:schemeClr val="tx2"/>
                </a:solidFill>
                <a:latin typeface="Calibri"/>
                <a:cs typeface="Calibri"/>
              </a:rPr>
              <a:t>Swami’s aspiration for Youth</a:t>
            </a:r>
          </a:p>
          <a:p>
            <a:r>
              <a:rPr lang="en-GB" sz="3200" dirty="0" smtClean="0">
                <a:solidFill>
                  <a:schemeClr val="tx2"/>
                </a:solidFill>
                <a:latin typeface="Calibri"/>
                <a:cs typeface="Calibri"/>
              </a:rPr>
              <a:t>Swami’s guidance to face all of life’s challenges and develop into ideal </a:t>
            </a:r>
            <a:r>
              <a:rPr lang="en-GB" sz="3200" dirty="0" err="1" smtClean="0">
                <a:solidFill>
                  <a:schemeClr val="tx2"/>
                </a:solidFill>
                <a:latin typeface="Calibri"/>
                <a:cs typeface="Calibri"/>
              </a:rPr>
              <a:t>Sai</a:t>
            </a:r>
            <a:r>
              <a:rPr lang="en-GB" sz="3200" dirty="0" smtClean="0">
                <a:solidFill>
                  <a:schemeClr val="tx2"/>
                </a:solidFill>
                <a:latin typeface="Calibri"/>
                <a:cs typeface="Calibri"/>
              </a:rPr>
              <a:t> Youth</a:t>
            </a:r>
            <a:endParaRPr lang="en-GB" sz="3200" dirty="0">
              <a:solidFill>
                <a:schemeClr val="tx2"/>
              </a:solidFill>
              <a:latin typeface="Calibri"/>
              <a:cs typeface="Calibri"/>
            </a:endParaRPr>
          </a:p>
          <a:p>
            <a:endParaRPr lang="en-GB" sz="2000" dirty="0">
              <a:solidFill>
                <a:schemeClr val="tx2"/>
              </a:solidFill>
              <a:effectLst>
                <a:outerShdw blurRad="38100" dist="38100" dir="2700000" algn="tl">
                  <a:srgbClr val="000000">
                    <a:alpha val="43137"/>
                  </a:srgbClr>
                </a:outerShdw>
              </a:effectLst>
              <a:latin typeface="+mn-lt"/>
            </a:endParaRPr>
          </a:p>
          <a:p>
            <a:endParaRPr lang="en-GB" sz="2000" dirty="0">
              <a:solidFill>
                <a:schemeClr val="tx2"/>
              </a:solidFill>
              <a:effectLst>
                <a:outerShdw blurRad="38100" dist="38100" dir="2700000" algn="tl">
                  <a:srgbClr val="000000">
                    <a:alpha val="43137"/>
                  </a:srgbClr>
                </a:outerShdw>
              </a:effectLst>
              <a:latin typeface="+mn-lt"/>
            </a:endParaRPr>
          </a:p>
        </p:txBody>
      </p:sp>
      <p:sp>
        <p:nvSpPr>
          <p:cNvPr id="4" name="Date Placeholder 3"/>
          <p:cNvSpPr>
            <a:spLocks noGrp="1"/>
          </p:cNvSpPr>
          <p:nvPr>
            <p:ph type="dt" sz="half" idx="10"/>
          </p:nvPr>
        </p:nvSpPr>
        <p:spPr>
          <a:xfrm>
            <a:off x="5580112" y="6309320"/>
            <a:ext cx="2133600" cy="365125"/>
          </a:xfrm>
        </p:spPr>
        <p:txBody>
          <a:bodyPr/>
          <a:lstStyle/>
          <a:p>
            <a:r>
              <a:rPr lang="en-US" dirty="0" smtClean="0">
                <a:solidFill>
                  <a:prstClr val="white"/>
                </a:solidFill>
                <a:latin typeface="News Gothic MT"/>
              </a:rPr>
              <a:t>9</a:t>
            </a:r>
            <a:r>
              <a:rPr lang="en-US" baseline="30000" dirty="0" smtClean="0">
                <a:solidFill>
                  <a:prstClr val="white"/>
                </a:solidFill>
                <a:latin typeface="News Gothic MT"/>
              </a:rPr>
              <a:t>th</a:t>
            </a:r>
            <a:r>
              <a:rPr lang="en-US" dirty="0" smtClean="0">
                <a:solidFill>
                  <a:prstClr val="white"/>
                </a:solidFill>
                <a:latin typeface="News Gothic MT"/>
              </a:rPr>
              <a:t> July 2014</a:t>
            </a:r>
            <a:endParaRPr lang="en-US" dirty="0">
              <a:solidFill>
                <a:prstClr val="white"/>
              </a:solidFill>
              <a:latin typeface="News Gothic MT"/>
            </a:endParaRPr>
          </a:p>
        </p:txBody>
      </p:sp>
      <p:sp>
        <p:nvSpPr>
          <p:cNvPr id="7" name="Footer Placeholder 4"/>
          <p:cNvSpPr txBox="1">
            <a:spLocks/>
          </p:cNvSpPr>
          <p:nvPr/>
        </p:nvSpPr>
        <p:spPr>
          <a:xfrm>
            <a:off x="705981" y="6381328"/>
            <a:ext cx="3183612"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lumMod val="65000"/>
                    <a:lumOff val="35000"/>
                  </a:prstClr>
                </a:solidFill>
              </a:rPr>
              <a:t>Sathya Sai International Leadership Programme</a:t>
            </a:r>
            <a:endParaRPr lang="en-US" dirty="0">
              <a:solidFill>
                <a:prstClr val="black">
                  <a:lumMod val="65000"/>
                  <a:lumOff val="35000"/>
                </a:prstClr>
              </a:solidFill>
            </a:endParaRPr>
          </a:p>
        </p:txBody>
      </p:sp>
    </p:spTree>
    <p:extLst>
      <p:ext uri="{BB962C8B-B14F-4D97-AF65-F5344CB8AC3E}">
        <p14:creationId xmlns:p14="http://schemas.microsoft.com/office/powerpoint/2010/main" val="237620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648"/>
            <a:ext cx="8229600" cy="1024136"/>
          </a:xfrm>
        </p:spPr>
        <p:txBody>
          <a:bodyPr/>
          <a:lstStyle/>
          <a:p>
            <a:r>
              <a:rPr lang="en-GB" sz="3600" b="1" dirty="0" smtClean="0">
                <a:solidFill>
                  <a:srgbClr val="FF7C80"/>
                </a:solidFill>
              </a:rPr>
              <a:t>Programme </a:t>
            </a:r>
            <a:r>
              <a:rPr lang="en-GB" sz="3600" b="1" dirty="0" smtClean="0">
                <a:solidFill>
                  <a:srgbClr val="FF7C80"/>
                </a:solidFill>
              </a:rPr>
              <a:t>Design</a:t>
            </a:r>
            <a:endParaRPr lang="en-GB" sz="3600" b="1" dirty="0">
              <a:solidFill>
                <a:srgbClr val="FF7C80"/>
              </a:solidFill>
            </a:endParaRPr>
          </a:p>
        </p:txBody>
      </p:sp>
      <p:sp>
        <p:nvSpPr>
          <p:cNvPr id="3" name="Content Placeholder 2"/>
          <p:cNvSpPr>
            <a:spLocks noGrp="1"/>
          </p:cNvSpPr>
          <p:nvPr>
            <p:ph idx="1"/>
          </p:nvPr>
        </p:nvSpPr>
        <p:spPr>
          <a:xfrm>
            <a:off x="467544" y="1916832"/>
            <a:ext cx="8229600" cy="4525963"/>
          </a:xfrm>
        </p:spPr>
        <p:txBody>
          <a:bodyPr>
            <a:normAutofit fontScale="25000" lnSpcReduction="20000"/>
          </a:bodyPr>
          <a:lstStyle/>
          <a:p>
            <a:r>
              <a:rPr lang="en-GB" sz="12800" i="1" dirty="0" smtClean="0">
                <a:solidFill>
                  <a:schemeClr val="tx2"/>
                </a:solidFill>
                <a:latin typeface="Calibri"/>
                <a:cs typeface="Calibri"/>
              </a:rPr>
              <a:t>Modules 1-5, and 9 offered </a:t>
            </a:r>
            <a:r>
              <a:rPr lang="en-GB" sz="12800" i="1" dirty="0" smtClean="0">
                <a:solidFill>
                  <a:schemeClr val="tx2"/>
                </a:solidFill>
                <a:latin typeface="Calibri"/>
                <a:cs typeface="Calibri"/>
              </a:rPr>
              <a:t>online</a:t>
            </a:r>
            <a:endParaRPr lang="en-GB" sz="12800" i="1" dirty="0" smtClean="0">
              <a:solidFill>
                <a:schemeClr val="tx2"/>
              </a:solidFill>
              <a:latin typeface="Calibri"/>
              <a:cs typeface="Calibri"/>
            </a:endParaRPr>
          </a:p>
          <a:p>
            <a:r>
              <a:rPr lang="en-GB" sz="12800" i="1" dirty="0" smtClean="0">
                <a:solidFill>
                  <a:schemeClr val="tx2"/>
                </a:solidFill>
                <a:latin typeface="Calibri"/>
                <a:cs typeface="Calibri"/>
              </a:rPr>
              <a:t>5 day residential modes for 6-8 in </a:t>
            </a:r>
            <a:r>
              <a:rPr lang="en-GB" sz="12800" i="1" dirty="0" err="1" smtClean="0">
                <a:solidFill>
                  <a:schemeClr val="tx2"/>
                </a:solidFill>
                <a:latin typeface="Calibri"/>
                <a:cs typeface="Calibri"/>
              </a:rPr>
              <a:t>Prasanthi</a:t>
            </a:r>
            <a:r>
              <a:rPr lang="en-GB" sz="12800" i="1" dirty="0" smtClean="0">
                <a:solidFill>
                  <a:schemeClr val="tx2"/>
                </a:solidFill>
                <a:latin typeface="Calibri"/>
                <a:cs typeface="Calibri"/>
              </a:rPr>
              <a:t> </a:t>
            </a:r>
            <a:r>
              <a:rPr lang="en-GB" sz="12800" i="1" dirty="0" smtClean="0">
                <a:solidFill>
                  <a:schemeClr val="tx2"/>
                </a:solidFill>
                <a:latin typeface="Calibri"/>
                <a:cs typeface="Calibri"/>
              </a:rPr>
              <a:t>Nilayam during </a:t>
            </a:r>
            <a:r>
              <a:rPr lang="en-GB" sz="12800" i="1" dirty="0" err="1" smtClean="0">
                <a:solidFill>
                  <a:schemeClr val="tx2"/>
                </a:solidFill>
                <a:latin typeface="Calibri"/>
                <a:cs typeface="Calibri"/>
              </a:rPr>
              <a:t>Gurupoornima</a:t>
            </a:r>
            <a:r>
              <a:rPr lang="en-GB" sz="12800" i="1" dirty="0" smtClean="0">
                <a:solidFill>
                  <a:schemeClr val="tx2"/>
                </a:solidFill>
                <a:latin typeface="Calibri"/>
                <a:cs typeface="Calibri"/>
              </a:rPr>
              <a:t> 2-15</a:t>
            </a:r>
          </a:p>
          <a:p>
            <a:pPr lvl="1"/>
            <a:r>
              <a:rPr lang="en-GB" sz="12600" i="1" dirty="0" smtClean="0">
                <a:solidFill>
                  <a:schemeClr val="tx2"/>
                </a:solidFill>
                <a:latin typeface="Calibri"/>
                <a:cs typeface="Calibri"/>
              </a:rPr>
              <a:t>Day 1:  Review of Module 1-5 </a:t>
            </a:r>
          </a:p>
          <a:p>
            <a:pPr lvl="1"/>
            <a:r>
              <a:rPr lang="en-GB" sz="12600" i="1" dirty="0" smtClean="0">
                <a:solidFill>
                  <a:schemeClr val="tx2"/>
                </a:solidFill>
                <a:latin typeface="Calibri"/>
                <a:cs typeface="Calibri"/>
              </a:rPr>
              <a:t>Day 2:  Module 6 - Communication</a:t>
            </a:r>
          </a:p>
          <a:p>
            <a:pPr lvl="1"/>
            <a:r>
              <a:rPr lang="en-GB" sz="12600" i="1" dirty="0" smtClean="0">
                <a:solidFill>
                  <a:schemeClr val="tx2"/>
                </a:solidFill>
                <a:latin typeface="Calibri"/>
                <a:cs typeface="Calibri"/>
              </a:rPr>
              <a:t>Day 3:  Module 7 - Group Dynamics</a:t>
            </a:r>
          </a:p>
          <a:p>
            <a:pPr lvl="1"/>
            <a:r>
              <a:rPr lang="en-GB" sz="12600" i="1" dirty="0" smtClean="0">
                <a:solidFill>
                  <a:schemeClr val="tx2"/>
                </a:solidFill>
                <a:latin typeface="Calibri"/>
                <a:cs typeface="Calibri"/>
              </a:rPr>
              <a:t>Day 4:  Module 8 - Project Management</a:t>
            </a:r>
          </a:p>
          <a:p>
            <a:pPr lvl="1"/>
            <a:r>
              <a:rPr lang="en-GB" sz="12600" i="1" dirty="0" smtClean="0">
                <a:solidFill>
                  <a:schemeClr val="tx2"/>
                </a:solidFill>
                <a:latin typeface="Calibri"/>
                <a:cs typeface="Calibri"/>
              </a:rPr>
              <a:t>Day 5:  Putting it all together and course 	       </a:t>
            </a:r>
            <a:r>
              <a:rPr lang="en-GB" sz="12600" i="1" dirty="0" smtClean="0">
                <a:solidFill>
                  <a:schemeClr val="tx2"/>
                </a:solidFill>
                <a:latin typeface="Calibri"/>
                <a:cs typeface="Calibri"/>
              </a:rPr>
              <a:t>   evaluation</a:t>
            </a:r>
            <a:endParaRPr lang="en-GB" sz="12600" i="1" dirty="0" smtClean="0">
              <a:solidFill>
                <a:schemeClr val="tx2"/>
              </a:solidFill>
              <a:latin typeface="Calibri"/>
              <a:cs typeface="Calibri"/>
            </a:endParaRPr>
          </a:p>
          <a:p>
            <a:endParaRPr lang="en-GB" sz="2000" dirty="0" smtClean="0">
              <a:solidFill>
                <a:schemeClr val="tx2"/>
              </a:solidFill>
              <a:effectLst>
                <a:outerShdw blurRad="38100" dist="38100" dir="2700000" algn="tl">
                  <a:srgbClr val="000000">
                    <a:alpha val="43137"/>
                  </a:srgbClr>
                </a:outerShdw>
              </a:effectLst>
              <a:latin typeface="+mn-lt"/>
            </a:endParaRPr>
          </a:p>
          <a:p>
            <a:endParaRPr lang="en-GB" sz="2000" dirty="0">
              <a:solidFill>
                <a:schemeClr val="tx2"/>
              </a:solidFill>
              <a:effectLst>
                <a:outerShdw blurRad="38100" dist="38100" dir="2700000" algn="tl">
                  <a:srgbClr val="000000">
                    <a:alpha val="43137"/>
                  </a:srgbClr>
                </a:outerShdw>
              </a:effectLst>
              <a:latin typeface="+mn-lt"/>
            </a:endParaRPr>
          </a:p>
          <a:p>
            <a:endParaRPr lang="en-GB" sz="2000" dirty="0">
              <a:solidFill>
                <a:schemeClr val="tx2"/>
              </a:solidFill>
              <a:effectLst>
                <a:outerShdw blurRad="38100" dist="38100" dir="2700000" algn="tl">
                  <a:srgbClr val="000000">
                    <a:alpha val="43137"/>
                  </a:srgbClr>
                </a:outerShdw>
              </a:effectLst>
              <a:latin typeface="+mn-lt"/>
            </a:endParaRPr>
          </a:p>
        </p:txBody>
      </p:sp>
      <p:sp>
        <p:nvSpPr>
          <p:cNvPr id="7" name="Footer Placeholder 4"/>
          <p:cNvSpPr txBox="1">
            <a:spLocks/>
          </p:cNvSpPr>
          <p:nvPr/>
        </p:nvSpPr>
        <p:spPr>
          <a:xfrm>
            <a:off x="705981" y="6381328"/>
            <a:ext cx="3183612"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lumMod val="65000"/>
                    <a:lumOff val="35000"/>
                  </a:prstClr>
                </a:solidFill>
              </a:rPr>
              <a:t>Sathya Sai International Leadership Programme</a:t>
            </a:r>
            <a:endParaRPr lang="en-US" dirty="0">
              <a:solidFill>
                <a:prstClr val="black">
                  <a:lumMod val="65000"/>
                  <a:lumOff val="35000"/>
                </a:prstClr>
              </a:solidFill>
            </a:endParaRPr>
          </a:p>
        </p:txBody>
      </p:sp>
    </p:spTree>
    <p:extLst>
      <p:ext uri="{BB962C8B-B14F-4D97-AF65-F5344CB8AC3E}">
        <p14:creationId xmlns:p14="http://schemas.microsoft.com/office/powerpoint/2010/main" val="5080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608"/>
            <a:ext cx="8229600" cy="1024136"/>
          </a:xfrm>
        </p:spPr>
        <p:txBody>
          <a:bodyPr/>
          <a:lstStyle/>
          <a:p>
            <a:r>
              <a:rPr lang="en-GB" sz="3200" b="1" dirty="0" smtClean="0">
                <a:solidFill>
                  <a:srgbClr val="FF7C80"/>
                </a:solidFill>
              </a:rPr>
              <a:t>SSILP Committee </a:t>
            </a:r>
            <a:endParaRPr lang="en-GB" sz="3200" b="1" dirty="0">
              <a:solidFill>
                <a:srgbClr val="FF7C80"/>
              </a:solidFill>
            </a:endParaRPr>
          </a:p>
        </p:txBody>
      </p:sp>
      <p:sp>
        <p:nvSpPr>
          <p:cNvPr id="3" name="Content Placeholder 2"/>
          <p:cNvSpPr>
            <a:spLocks noGrp="1"/>
          </p:cNvSpPr>
          <p:nvPr>
            <p:ph idx="1"/>
          </p:nvPr>
        </p:nvSpPr>
        <p:spPr>
          <a:xfrm>
            <a:off x="323528" y="980728"/>
            <a:ext cx="8229600" cy="5256584"/>
          </a:xfrm>
        </p:spPr>
        <p:txBody>
          <a:bodyPr>
            <a:normAutofit fontScale="92500" lnSpcReduction="10000"/>
          </a:bodyPr>
          <a:lstStyle/>
          <a:p>
            <a:endParaRPr lang="en-GB" sz="2000" dirty="0" smtClean="0">
              <a:solidFill>
                <a:schemeClr val="tx2"/>
              </a:solidFill>
              <a:latin typeface="+mn-lt"/>
            </a:endParaRPr>
          </a:p>
          <a:p>
            <a:r>
              <a:rPr lang="en-GB" sz="3200" dirty="0" err="1" smtClean="0">
                <a:solidFill>
                  <a:schemeClr val="tx2"/>
                </a:solidFill>
                <a:latin typeface="Calibri"/>
                <a:cs typeface="Calibri"/>
              </a:rPr>
              <a:t>Mr.</a:t>
            </a:r>
            <a:r>
              <a:rPr lang="en-GB" sz="3200" dirty="0" smtClean="0">
                <a:solidFill>
                  <a:schemeClr val="tx2"/>
                </a:solidFill>
                <a:latin typeface="Calibri"/>
                <a:cs typeface="Calibri"/>
              </a:rPr>
              <a:t> </a:t>
            </a:r>
            <a:r>
              <a:rPr lang="en-GB" sz="3200" dirty="0" err="1" smtClean="0">
                <a:solidFill>
                  <a:schemeClr val="tx2"/>
                </a:solidFill>
                <a:latin typeface="Calibri"/>
                <a:cs typeface="Calibri"/>
              </a:rPr>
              <a:t>Deviesh</a:t>
            </a:r>
            <a:r>
              <a:rPr lang="en-GB" sz="3200" dirty="0" smtClean="0">
                <a:solidFill>
                  <a:schemeClr val="tx2"/>
                </a:solidFill>
                <a:latin typeface="Calibri"/>
                <a:cs typeface="Calibri"/>
              </a:rPr>
              <a:t> </a:t>
            </a:r>
            <a:r>
              <a:rPr lang="en-GB" sz="3200" dirty="0" err="1" smtClean="0">
                <a:solidFill>
                  <a:schemeClr val="tx2"/>
                </a:solidFill>
                <a:latin typeface="Calibri"/>
                <a:cs typeface="Calibri"/>
              </a:rPr>
              <a:t>Tankaria</a:t>
            </a:r>
            <a:r>
              <a:rPr lang="en-GB" sz="3200" dirty="0" smtClean="0">
                <a:solidFill>
                  <a:schemeClr val="tx2"/>
                </a:solidFill>
                <a:latin typeface="Calibri"/>
                <a:cs typeface="Calibri"/>
              </a:rPr>
              <a:t> (UK) SSILP Chair, Zone 9A Deputy Youth Coordinator</a:t>
            </a:r>
          </a:p>
          <a:p>
            <a:r>
              <a:rPr lang="en-GB" sz="3200" dirty="0" err="1" smtClean="0">
                <a:solidFill>
                  <a:schemeClr val="tx2"/>
                </a:solidFill>
                <a:latin typeface="Calibri"/>
                <a:cs typeface="Calibri"/>
              </a:rPr>
              <a:t>Mr.</a:t>
            </a:r>
            <a:r>
              <a:rPr lang="en-GB" sz="3200" dirty="0" smtClean="0">
                <a:solidFill>
                  <a:schemeClr val="tx2"/>
                </a:solidFill>
                <a:latin typeface="Calibri"/>
                <a:cs typeface="Calibri"/>
              </a:rPr>
              <a:t> </a:t>
            </a:r>
            <a:r>
              <a:rPr lang="en-GB" sz="3200" dirty="0" err="1" smtClean="0">
                <a:solidFill>
                  <a:schemeClr val="tx2"/>
                </a:solidFill>
                <a:latin typeface="Calibri"/>
                <a:cs typeface="Calibri"/>
              </a:rPr>
              <a:t>Shivendra</a:t>
            </a:r>
            <a:r>
              <a:rPr lang="en-GB" sz="3200" dirty="0" smtClean="0">
                <a:solidFill>
                  <a:schemeClr val="tx2"/>
                </a:solidFill>
                <a:latin typeface="Calibri"/>
                <a:cs typeface="Calibri"/>
              </a:rPr>
              <a:t> Kumar (AUS) International Youth Coordinator</a:t>
            </a:r>
          </a:p>
          <a:p>
            <a:r>
              <a:rPr lang="en-GB" sz="3200" dirty="0" err="1" smtClean="0">
                <a:solidFill>
                  <a:schemeClr val="tx2"/>
                </a:solidFill>
                <a:latin typeface="Calibri"/>
                <a:cs typeface="Calibri"/>
              </a:rPr>
              <a:t>Mr.</a:t>
            </a:r>
            <a:r>
              <a:rPr lang="en-GB" sz="3200" dirty="0" smtClean="0">
                <a:solidFill>
                  <a:schemeClr val="tx2"/>
                </a:solidFill>
                <a:latin typeface="Calibri"/>
                <a:cs typeface="Calibri"/>
              </a:rPr>
              <a:t> Alvin Leo (AUS) Former Zone 3 Youth Coordinator</a:t>
            </a:r>
          </a:p>
          <a:p>
            <a:r>
              <a:rPr lang="en-GB" sz="3200" dirty="0" err="1" smtClean="0">
                <a:solidFill>
                  <a:schemeClr val="tx2"/>
                </a:solidFill>
                <a:latin typeface="Calibri"/>
                <a:cs typeface="Calibri"/>
              </a:rPr>
              <a:t>Dr.</a:t>
            </a:r>
            <a:r>
              <a:rPr lang="en-GB" sz="3200" dirty="0" smtClean="0">
                <a:solidFill>
                  <a:schemeClr val="tx2"/>
                </a:solidFill>
                <a:latin typeface="Calibri"/>
                <a:cs typeface="Calibri"/>
              </a:rPr>
              <a:t> Joe Phaneuf (USA) National Youth Advisor</a:t>
            </a:r>
          </a:p>
          <a:p>
            <a:r>
              <a:rPr lang="en-GB" sz="3200" dirty="0" err="1" smtClean="0">
                <a:solidFill>
                  <a:schemeClr val="tx2"/>
                </a:solidFill>
                <a:latin typeface="Calibri"/>
                <a:cs typeface="Calibri"/>
              </a:rPr>
              <a:t>Ms.</a:t>
            </a:r>
            <a:r>
              <a:rPr lang="en-GB" sz="3200" dirty="0" smtClean="0">
                <a:solidFill>
                  <a:schemeClr val="tx2"/>
                </a:solidFill>
                <a:latin typeface="Calibri"/>
                <a:cs typeface="Calibri"/>
              </a:rPr>
              <a:t> </a:t>
            </a:r>
            <a:r>
              <a:rPr lang="en-GB" sz="3200" dirty="0" err="1" smtClean="0">
                <a:solidFill>
                  <a:schemeClr val="tx2"/>
                </a:solidFill>
                <a:latin typeface="Calibri"/>
                <a:cs typeface="Calibri"/>
              </a:rPr>
              <a:t>Aparna</a:t>
            </a:r>
            <a:r>
              <a:rPr lang="en-GB" sz="3200" dirty="0" smtClean="0">
                <a:solidFill>
                  <a:schemeClr val="tx2"/>
                </a:solidFill>
                <a:latin typeface="Calibri"/>
                <a:cs typeface="Calibri"/>
              </a:rPr>
              <a:t> </a:t>
            </a:r>
            <a:r>
              <a:rPr lang="en-GB" sz="3200" dirty="0" err="1" smtClean="0">
                <a:solidFill>
                  <a:schemeClr val="tx2"/>
                </a:solidFill>
                <a:latin typeface="Calibri"/>
                <a:cs typeface="Calibri"/>
              </a:rPr>
              <a:t>Murali</a:t>
            </a:r>
            <a:r>
              <a:rPr lang="en-GB" sz="3200" dirty="0" smtClean="0">
                <a:solidFill>
                  <a:schemeClr val="tx2"/>
                </a:solidFill>
                <a:latin typeface="Calibri"/>
                <a:cs typeface="Calibri"/>
              </a:rPr>
              <a:t> (USA) National Youth Advisor</a:t>
            </a:r>
          </a:p>
          <a:p>
            <a:endParaRPr lang="en-GB" sz="2000" dirty="0" smtClean="0">
              <a:solidFill>
                <a:schemeClr val="tx2"/>
              </a:solidFill>
              <a:latin typeface="+mn-lt"/>
            </a:endParaRPr>
          </a:p>
          <a:p>
            <a:endParaRPr lang="en-GB" sz="2000" dirty="0">
              <a:solidFill>
                <a:schemeClr val="tx2"/>
              </a:solidFill>
              <a:effectLst>
                <a:outerShdw blurRad="38100" dist="38100" dir="2700000" algn="tl">
                  <a:srgbClr val="000000">
                    <a:alpha val="43137"/>
                  </a:srgbClr>
                </a:outerShdw>
              </a:effectLst>
              <a:latin typeface="+mn-lt"/>
            </a:endParaRPr>
          </a:p>
          <a:p>
            <a:endParaRPr lang="en-GB" sz="2000" dirty="0">
              <a:solidFill>
                <a:schemeClr val="tx2"/>
              </a:solidFill>
              <a:effectLst>
                <a:outerShdw blurRad="38100" dist="38100" dir="2700000" algn="tl">
                  <a:srgbClr val="000000">
                    <a:alpha val="43137"/>
                  </a:srgbClr>
                </a:outerShdw>
              </a:effectLst>
              <a:latin typeface="+mn-lt"/>
            </a:endParaRPr>
          </a:p>
        </p:txBody>
      </p:sp>
      <p:sp>
        <p:nvSpPr>
          <p:cNvPr id="4" name="Date Placeholder 3"/>
          <p:cNvSpPr>
            <a:spLocks noGrp="1"/>
          </p:cNvSpPr>
          <p:nvPr>
            <p:ph type="dt" sz="half" idx="10"/>
          </p:nvPr>
        </p:nvSpPr>
        <p:spPr/>
        <p:txBody>
          <a:bodyPr/>
          <a:lstStyle/>
          <a:p>
            <a:r>
              <a:rPr lang="en-US" dirty="0" smtClean="0">
                <a:solidFill>
                  <a:prstClr val="white"/>
                </a:solidFill>
                <a:latin typeface="News Gothic MT"/>
              </a:rPr>
              <a:t>9</a:t>
            </a:r>
            <a:r>
              <a:rPr lang="en-US" baseline="30000" dirty="0" smtClean="0">
                <a:solidFill>
                  <a:prstClr val="white"/>
                </a:solidFill>
                <a:latin typeface="News Gothic MT"/>
              </a:rPr>
              <a:t>th</a:t>
            </a:r>
            <a:r>
              <a:rPr lang="en-US" dirty="0" smtClean="0">
                <a:solidFill>
                  <a:prstClr val="white"/>
                </a:solidFill>
                <a:latin typeface="News Gothic MT"/>
              </a:rPr>
              <a:t> July 2014</a:t>
            </a:r>
            <a:endParaRPr lang="en-US" dirty="0">
              <a:solidFill>
                <a:prstClr val="white"/>
              </a:solidFill>
              <a:latin typeface="News Gothic MT"/>
            </a:endParaRPr>
          </a:p>
        </p:txBody>
      </p:sp>
      <p:sp>
        <p:nvSpPr>
          <p:cNvPr id="7" name="Footer Placeholder 4"/>
          <p:cNvSpPr txBox="1">
            <a:spLocks/>
          </p:cNvSpPr>
          <p:nvPr/>
        </p:nvSpPr>
        <p:spPr>
          <a:xfrm>
            <a:off x="705981" y="6381328"/>
            <a:ext cx="3183612"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lumMod val="65000"/>
                    <a:lumOff val="35000"/>
                  </a:prstClr>
                </a:solidFill>
              </a:rPr>
              <a:t>Sathya Sai International Leadership Programme</a:t>
            </a:r>
            <a:endParaRPr lang="en-US" dirty="0">
              <a:solidFill>
                <a:prstClr val="black">
                  <a:lumMod val="65000"/>
                  <a:lumOff val="35000"/>
                </a:prstClr>
              </a:solidFill>
            </a:endParaRPr>
          </a:p>
        </p:txBody>
      </p:sp>
    </p:spTree>
    <p:extLst>
      <p:ext uri="{BB962C8B-B14F-4D97-AF65-F5344CB8AC3E}">
        <p14:creationId xmlns:p14="http://schemas.microsoft.com/office/powerpoint/2010/main" val="3952123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7" name="Footer Placeholder 4"/>
          <p:cNvSpPr txBox="1">
            <a:spLocks/>
          </p:cNvSpPr>
          <p:nvPr/>
        </p:nvSpPr>
        <p:spPr>
          <a:xfrm>
            <a:off x="705981" y="6381328"/>
            <a:ext cx="3183612"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lumMod val="65000"/>
                    <a:lumOff val="35000"/>
                  </a:prstClr>
                </a:solidFill>
              </a:rPr>
              <a:t>Sathya Sai International Leadership Programme</a:t>
            </a:r>
            <a:endParaRPr lang="en-US" dirty="0">
              <a:solidFill>
                <a:prstClr val="black">
                  <a:lumMod val="65000"/>
                  <a:lumOff val="35000"/>
                </a:prstClr>
              </a:solidFill>
            </a:endParaRPr>
          </a:p>
        </p:txBody>
      </p:sp>
      <p:sp>
        <p:nvSpPr>
          <p:cNvPr id="8" name="Date Placeholder 3"/>
          <p:cNvSpPr>
            <a:spLocks noGrp="1"/>
          </p:cNvSpPr>
          <p:nvPr>
            <p:ph type="dt" sz="half" idx="10"/>
          </p:nvPr>
        </p:nvSpPr>
        <p:spPr>
          <a:xfrm>
            <a:off x="5629835" y="6275668"/>
            <a:ext cx="2133600" cy="365125"/>
          </a:xfrm>
        </p:spPr>
        <p:txBody>
          <a:bodyPr/>
          <a:lstStyle/>
          <a:p>
            <a:r>
              <a:rPr lang="en-US" dirty="0" smtClean="0">
                <a:solidFill>
                  <a:prstClr val="white"/>
                </a:solidFill>
                <a:latin typeface="News Gothic MT"/>
              </a:rPr>
              <a:t>9</a:t>
            </a:r>
            <a:r>
              <a:rPr lang="en-US" baseline="30000" dirty="0" smtClean="0">
                <a:solidFill>
                  <a:prstClr val="white"/>
                </a:solidFill>
                <a:latin typeface="News Gothic MT"/>
              </a:rPr>
              <a:t>th</a:t>
            </a:r>
            <a:r>
              <a:rPr lang="en-US" dirty="0" smtClean="0">
                <a:solidFill>
                  <a:prstClr val="white"/>
                </a:solidFill>
                <a:latin typeface="News Gothic MT"/>
              </a:rPr>
              <a:t> July 2014</a:t>
            </a:r>
            <a:endParaRPr lang="en-US" dirty="0">
              <a:solidFill>
                <a:prstClr val="white"/>
              </a:solidFill>
              <a:latin typeface="News Gothic MT"/>
            </a:endParaRPr>
          </a:p>
        </p:txBody>
      </p:sp>
    </p:spTree>
    <p:extLst>
      <p:ext uri="{BB962C8B-B14F-4D97-AF65-F5344CB8AC3E}">
        <p14:creationId xmlns:p14="http://schemas.microsoft.com/office/powerpoint/2010/main" val="279821277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1331913" y="188913"/>
            <a:ext cx="7812087" cy="792162"/>
          </a:xfrm>
        </p:spPr>
        <p:txBody>
          <a:bodyPr/>
          <a:lstStyle/>
          <a:p>
            <a:r>
              <a:rPr lang="en-GB" altLang="en-US" sz="3600" dirty="0" smtClean="0">
                <a:solidFill>
                  <a:schemeClr val="bg1"/>
                </a:solidFill>
                <a:latin typeface="Arial Narrow" pitchFamily="34" charset="0"/>
              </a:rPr>
              <a:t>Sathya </a:t>
            </a:r>
            <a:r>
              <a:rPr lang="en-GB" altLang="en-US" sz="3600" dirty="0">
                <a:solidFill>
                  <a:schemeClr val="bg1"/>
                </a:solidFill>
                <a:latin typeface="Arial Narrow" pitchFamily="34" charset="0"/>
              </a:rPr>
              <a:t>Sai </a:t>
            </a:r>
            <a:r>
              <a:rPr lang="en-GB" altLang="en-US" sz="3600" dirty="0" smtClean="0">
                <a:solidFill>
                  <a:schemeClr val="bg1"/>
                </a:solidFill>
                <a:latin typeface="Arial Narrow" pitchFamily="34" charset="0"/>
              </a:rPr>
              <a:t>International Youth Council</a:t>
            </a:r>
            <a:r>
              <a:rPr lang="en-GB" altLang="en-US" sz="3600" dirty="0">
                <a:solidFill>
                  <a:schemeClr val="bg1"/>
                </a:solidFill>
                <a:latin typeface="Arial Narrow" pitchFamily="34" charset="0"/>
              </a:rPr>
              <a:t/>
            </a:r>
            <a:br>
              <a:rPr lang="en-GB" altLang="en-US" sz="3600" dirty="0">
                <a:solidFill>
                  <a:schemeClr val="bg1"/>
                </a:solidFill>
                <a:latin typeface="Arial Narrow" pitchFamily="34" charset="0"/>
              </a:rPr>
            </a:br>
            <a:r>
              <a:rPr lang="en-GB" altLang="en-US" sz="4000" b="1" dirty="0" smtClean="0">
                <a:solidFill>
                  <a:schemeClr val="bg1"/>
                </a:solidFill>
                <a:latin typeface="Arial Narrow" pitchFamily="34" charset="0"/>
              </a:rPr>
              <a:t>Serve the Planet 2014</a:t>
            </a:r>
            <a:endParaRPr lang="en-US" altLang="en-US" sz="3600" b="1" dirty="0">
              <a:solidFill>
                <a:schemeClr val="bg1"/>
              </a:solidFill>
              <a:latin typeface="Arial Narrow" pitchFamily="34" charset="0"/>
            </a:endParaRPr>
          </a:p>
        </p:txBody>
      </p:sp>
      <p:pic>
        <p:nvPicPr>
          <p:cNvPr id="31747" name="Picture 3" descr="12jy copy"/>
          <p:cNvPicPr>
            <a:picLocks noChangeAspect="1" noChangeArrowheads="1"/>
          </p:cNvPicPr>
          <p:nvPr/>
        </p:nvPicPr>
        <p:blipFill>
          <a:blip r:embed="rId3" cstate="print">
            <a:extLst>
              <a:ext uri="{28A0092B-C50C-407E-A947-70E740481C1C}">
                <a14:useLocalDpi xmlns:a14="http://schemas.microsoft.com/office/drawing/2010/main" val="0"/>
              </a:ext>
            </a:extLst>
          </a:blip>
          <a:srcRect l="10008" r="12462"/>
          <a:stretch>
            <a:fillRect/>
          </a:stretch>
        </p:blipFill>
        <p:spPr bwMode="auto">
          <a:xfrm>
            <a:off x="250825" y="44450"/>
            <a:ext cx="1184275" cy="11969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artisticCrisscrossEtching/>
                    </a14:imgEffect>
                  </a14:imgLayer>
                </a14:imgProps>
              </a:ext>
              <a:ext uri="{28A0092B-C50C-407E-A947-70E740481C1C}">
                <a14:useLocalDpi xmlns:a14="http://schemas.microsoft.com/office/drawing/2010/main" val="0"/>
              </a:ext>
            </a:extLst>
          </a:blip>
          <a:srcRect l="4541" t="5041" r="4027" b="4682"/>
          <a:stretch/>
        </p:blipFill>
        <p:spPr bwMode="auto">
          <a:xfrm>
            <a:off x="3491880" y="2833136"/>
            <a:ext cx="2167048" cy="2180040"/>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1 Título"/>
          <p:cNvSpPr txBox="1">
            <a:spLocks/>
          </p:cNvSpPr>
          <p:nvPr/>
        </p:nvSpPr>
        <p:spPr>
          <a:xfrm>
            <a:off x="0" y="908720"/>
            <a:ext cx="9119632" cy="2511152"/>
          </a:xfrm>
          <a:prstGeom prst="rect">
            <a:avLst/>
          </a:prstGeom>
          <a:ln>
            <a:noFill/>
          </a:ln>
        </p:spPr>
        <p:txBody>
          <a:bodyPr vert="horz" lIns="91440" tIns="45720" rIns="91440" bIns="45720" rtlCol="0" anchor="ctr">
            <a:norm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600" dirty="0" smtClean="0">
              <a:solidFill>
                <a:schemeClr val="bg1"/>
              </a:solidFill>
              <a:latin typeface="Pristina" pitchFamily="66" charset="0"/>
              <a:ea typeface="Segoe UI" pitchFamily="34" charset="0"/>
              <a:cs typeface="Segoe UI" pitchFamily="34" charset="0"/>
            </a:endParaRPr>
          </a:p>
          <a:p>
            <a:pPr algn="ctr"/>
            <a:r>
              <a:rPr lang="en-US" sz="4000" dirty="0" smtClean="0">
                <a:solidFill>
                  <a:schemeClr val="bg1"/>
                </a:solidFill>
                <a:effectLst>
                  <a:outerShdw blurRad="38100" dist="38100" dir="2700000" algn="tl">
                    <a:srgbClr val="000000">
                      <a:alpha val="43137"/>
                    </a:srgbClr>
                  </a:outerShdw>
                </a:effectLst>
                <a:latin typeface="Pristina" pitchFamily="66" charset="0"/>
                <a:ea typeface="Segoe UI" pitchFamily="34" charset="0"/>
                <a:cs typeface="Segoe UI" pitchFamily="34" charset="0"/>
              </a:rPr>
              <a:t>“</a:t>
            </a:r>
            <a:r>
              <a:rPr lang="en-US" sz="4000" dirty="0" smtClean="0">
                <a:solidFill>
                  <a:schemeClr val="bg1"/>
                </a:solidFill>
                <a:effectLst>
                  <a:outerShdw blurRad="38100" dist="38100" dir="2700000" algn="tl">
                    <a:srgbClr val="000000">
                      <a:alpha val="43137"/>
                    </a:srgbClr>
                  </a:outerShdw>
                </a:effectLst>
                <a:latin typeface="Segoe Script" pitchFamily="34" charset="0"/>
                <a:ea typeface="Segoe UI" pitchFamily="34" charset="0"/>
                <a:cs typeface="Segoe UI" pitchFamily="34" charset="0"/>
              </a:rPr>
              <a:t>C</a:t>
            </a:r>
            <a:r>
              <a:rPr lang="en-US" sz="3600" dirty="0" smtClean="0">
                <a:solidFill>
                  <a:schemeClr val="bg1"/>
                </a:solidFill>
                <a:effectLst>
                  <a:outerShdw blurRad="38100" dist="38100" dir="2700000" algn="tl">
                    <a:srgbClr val="000000">
                      <a:alpha val="43137"/>
                    </a:srgbClr>
                  </a:outerShdw>
                </a:effectLst>
                <a:latin typeface="Segoe Script" pitchFamily="34" charset="0"/>
                <a:ea typeface="Segoe UI" pitchFamily="34" charset="0"/>
                <a:cs typeface="Segoe UI" pitchFamily="34" charset="0"/>
              </a:rPr>
              <a:t>hildren Our </a:t>
            </a:r>
            <a:r>
              <a:rPr lang="en-US" sz="4000" dirty="0" smtClean="0">
                <a:solidFill>
                  <a:schemeClr val="bg1"/>
                </a:solidFill>
                <a:effectLst>
                  <a:outerShdw blurRad="38100" dist="38100" dir="2700000" algn="tl">
                    <a:srgbClr val="000000">
                      <a:alpha val="43137"/>
                    </a:srgbClr>
                  </a:outerShdw>
                </a:effectLst>
                <a:latin typeface="Segoe Script" pitchFamily="34" charset="0"/>
                <a:ea typeface="Segoe UI" pitchFamily="34" charset="0"/>
                <a:cs typeface="Segoe UI" pitchFamily="34" charset="0"/>
              </a:rPr>
              <a:t>F</a:t>
            </a:r>
            <a:r>
              <a:rPr lang="en-US" sz="3600" dirty="0" smtClean="0">
                <a:solidFill>
                  <a:schemeClr val="bg1"/>
                </a:solidFill>
                <a:effectLst>
                  <a:outerShdw blurRad="38100" dist="38100" dir="2700000" algn="tl">
                    <a:srgbClr val="000000">
                      <a:alpha val="43137"/>
                    </a:srgbClr>
                  </a:outerShdw>
                </a:effectLst>
                <a:latin typeface="Segoe Script" pitchFamily="34" charset="0"/>
                <a:ea typeface="Segoe UI" pitchFamily="34" charset="0"/>
                <a:cs typeface="Segoe UI" pitchFamily="34" charset="0"/>
              </a:rPr>
              <a:t>uture</a:t>
            </a:r>
            <a:r>
              <a:rPr lang="en-US" sz="4000" dirty="0" smtClean="0">
                <a:solidFill>
                  <a:schemeClr val="bg1"/>
                </a:solidFill>
                <a:effectLst>
                  <a:outerShdw blurRad="38100" dist="38100" dir="2700000" algn="tl">
                    <a:srgbClr val="000000">
                      <a:alpha val="43137"/>
                    </a:srgbClr>
                  </a:outerShdw>
                </a:effectLst>
                <a:latin typeface="Pristina" pitchFamily="66" charset="0"/>
                <a:ea typeface="Segoe UI" pitchFamily="34" charset="0"/>
                <a:cs typeface="Segoe UI" pitchFamily="34" charset="0"/>
              </a:rPr>
              <a:t>”</a:t>
            </a:r>
          </a:p>
          <a:p>
            <a:pPr lvl="0" algn="ctr">
              <a:spcBef>
                <a:spcPts val="0"/>
              </a:spcBef>
            </a:pPr>
            <a:r>
              <a:rPr lang="en-US" sz="3600" dirty="0">
                <a:solidFill>
                  <a:schemeClr val="bg1"/>
                </a:solidFill>
                <a:effectLst>
                  <a:outerShdw blurRad="38100" dist="38100" dir="2700000" algn="tl">
                    <a:srgbClr val="000000">
                      <a:alpha val="43137"/>
                    </a:srgbClr>
                  </a:outerShdw>
                </a:effectLst>
                <a:latin typeface="BatangChe" pitchFamily="49" charset="-127"/>
                <a:ea typeface="BatangChe" pitchFamily="49" charset="-127"/>
                <a:cs typeface="Segoe UI" pitchFamily="34" charset="0"/>
              </a:rPr>
              <a:t>2014</a:t>
            </a:r>
          </a:p>
          <a:p>
            <a:endParaRPr lang="en-US" sz="3200" dirty="0">
              <a:solidFill>
                <a:schemeClr val="bg1"/>
              </a:solidFill>
              <a:effectLst>
                <a:outerShdw blurRad="38100" dist="38100" dir="2700000" algn="tl">
                  <a:srgbClr val="000000">
                    <a:alpha val="43137"/>
                  </a:srgbClr>
                </a:outerShdw>
              </a:effectLst>
              <a:latin typeface="Pristina" pitchFamily="66" charset="0"/>
              <a:ea typeface="Batang" pitchFamily="18" charset="-127"/>
              <a:cs typeface="Segoe UI" pitchFamily="34" charset="0"/>
            </a:endParaRPr>
          </a:p>
        </p:txBody>
      </p:sp>
      <p:sp>
        <p:nvSpPr>
          <p:cNvPr id="2" name="TextBox 1"/>
          <p:cNvSpPr txBox="1"/>
          <p:nvPr/>
        </p:nvSpPr>
        <p:spPr>
          <a:xfrm>
            <a:off x="2565263" y="5613047"/>
            <a:ext cx="3989105" cy="1200329"/>
          </a:xfrm>
          <a:prstGeom prst="rect">
            <a:avLst/>
          </a:prstGeom>
          <a:noFill/>
        </p:spPr>
        <p:txBody>
          <a:bodyPr wrap="none" rtlCol="0">
            <a:spAutoFit/>
          </a:bodyPr>
          <a:lstStyle/>
          <a:p>
            <a:pPr algn="ctr"/>
            <a:r>
              <a:rPr lang="en-AU" b="1" dirty="0" smtClean="0">
                <a:solidFill>
                  <a:schemeClr val="bg1"/>
                </a:solidFill>
              </a:rPr>
              <a:t>Serve the Planet Leadership Team</a:t>
            </a:r>
            <a:r>
              <a:rPr lang="en-AU" dirty="0" smtClean="0">
                <a:solidFill>
                  <a:schemeClr val="bg1"/>
                </a:solidFill>
              </a:rPr>
              <a:t>:</a:t>
            </a:r>
          </a:p>
          <a:p>
            <a:pPr algn="ctr"/>
            <a:r>
              <a:rPr lang="en-AU" dirty="0" smtClean="0">
                <a:solidFill>
                  <a:schemeClr val="bg1"/>
                </a:solidFill>
              </a:rPr>
              <a:t> Mr. Shivendra Kumar</a:t>
            </a:r>
          </a:p>
          <a:p>
            <a:pPr algn="ctr"/>
            <a:r>
              <a:rPr lang="en-AU" dirty="0" smtClean="0">
                <a:solidFill>
                  <a:schemeClr val="bg1"/>
                </a:solidFill>
              </a:rPr>
              <a:t>Ms. </a:t>
            </a:r>
            <a:r>
              <a:rPr lang="en-AU" dirty="0" err="1" smtClean="0">
                <a:solidFill>
                  <a:schemeClr val="bg1"/>
                </a:solidFill>
              </a:rPr>
              <a:t>Alida</a:t>
            </a:r>
            <a:r>
              <a:rPr lang="en-AU" dirty="0" smtClean="0">
                <a:solidFill>
                  <a:schemeClr val="bg1"/>
                </a:solidFill>
              </a:rPr>
              <a:t> </a:t>
            </a:r>
            <a:r>
              <a:rPr lang="en-AU" dirty="0" err="1" smtClean="0">
                <a:solidFill>
                  <a:schemeClr val="bg1"/>
                </a:solidFill>
              </a:rPr>
              <a:t>Parkes</a:t>
            </a:r>
            <a:endParaRPr lang="en-AU" dirty="0" smtClean="0">
              <a:solidFill>
                <a:schemeClr val="bg1"/>
              </a:solidFill>
            </a:endParaRPr>
          </a:p>
          <a:p>
            <a:pPr algn="ctr"/>
            <a:r>
              <a:rPr lang="en-AU" dirty="0" smtClean="0">
                <a:solidFill>
                  <a:schemeClr val="bg1"/>
                </a:solidFill>
              </a:rPr>
              <a:t>Ms. Raksha Mahtani </a:t>
            </a:r>
            <a:endParaRPr lang="en-AU" dirty="0">
              <a:solidFill>
                <a:schemeClr val="bg1"/>
              </a:solidFill>
            </a:endParaRPr>
          </a:p>
        </p:txBody>
      </p:sp>
    </p:spTree>
    <p:extLst>
      <p:ext uri="{BB962C8B-B14F-4D97-AF65-F5344CB8AC3E}">
        <p14:creationId xmlns:p14="http://schemas.microsoft.com/office/powerpoint/2010/main" val="27869779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1331913" y="188913"/>
            <a:ext cx="7812087" cy="792162"/>
          </a:xfrm>
        </p:spPr>
        <p:txBody>
          <a:bodyPr/>
          <a:lstStyle/>
          <a:p>
            <a:r>
              <a:rPr lang="en-GB" altLang="en-US" sz="3600" dirty="0" smtClean="0">
                <a:solidFill>
                  <a:schemeClr val="bg1"/>
                </a:solidFill>
                <a:latin typeface="Arial Narrow" pitchFamily="34" charset="0"/>
              </a:rPr>
              <a:t>Sathya </a:t>
            </a:r>
            <a:r>
              <a:rPr lang="en-GB" altLang="en-US" sz="3600" dirty="0">
                <a:solidFill>
                  <a:schemeClr val="bg1"/>
                </a:solidFill>
                <a:latin typeface="Arial Narrow" pitchFamily="34" charset="0"/>
              </a:rPr>
              <a:t>Sai </a:t>
            </a:r>
            <a:r>
              <a:rPr lang="en-GB" altLang="en-US" sz="3600" dirty="0" smtClean="0">
                <a:solidFill>
                  <a:schemeClr val="bg1"/>
                </a:solidFill>
                <a:latin typeface="Arial Narrow" pitchFamily="34" charset="0"/>
              </a:rPr>
              <a:t>International Youth Council</a:t>
            </a:r>
            <a:r>
              <a:rPr lang="en-GB" altLang="en-US" sz="3600" dirty="0">
                <a:solidFill>
                  <a:schemeClr val="bg1"/>
                </a:solidFill>
                <a:latin typeface="Arial Narrow" pitchFamily="34" charset="0"/>
              </a:rPr>
              <a:t/>
            </a:r>
            <a:br>
              <a:rPr lang="en-GB" altLang="en-US" sz="3600" dirty="0">
                <a:solidFill>
                  <a:schemeClr val="bg1"/>
                </a:solidFill>
                <a:latin typeface="Arial Narrow" pitchFamily="34" charset="0"/>
              </a:rPr>
            </a:br>
            <a:r>
              <a:rPr lang="en-GB" altLang="en-US" sz="3600" b="1" dirty="0" smtClean="0">
                <a:solidFill>
                  <a:schemeClr val="bg1"/>
                </a:solidFill>
                <a:latin typeface="Arial Narrow" pitchFamily="34" charset="0"/>
              </a:rPr>
              <a:t>Special Presentation – July 2014</a:t>
            </a:r>
            <a:endParaRPr lang="en-US" altLang="en-US" sz="3600" b="1" dirty="0">
              <a:solidFill>
                <a:schemeClr val="bg1"/>
              </a:solidFill>
              <a:latin typeface="Arial Narrow" pitchFamily="34" charset="0"/>
            </a:endParaRPr>
          </a:p>
        </p:txBody>
      </p:sp>
      <p:pic>
        <p:nvPicPr>
          <p:cNvPr id="31747" name="Picture 3" descr="12jy copy"/>
          <p:cNvPicPr>
            <a:picLocks noChangeAspect="1" noChangeArrowheads="1"/>
          </p:cNvPicPr>
          <p:nvPr/>
        </p:nvPicPr>
        <p:blipFill>
          <a:blip r:embed="rId3" cstate="print">
            <a:extLst>
              <a:ext uri="{28A0092B-C50C-407E-A947-70E740481C1C}">
                <a14:useLocalDpi xmlns:a14="http://schemas.microsoft.com/office/drawing/2010/main" val="0"/>
              </a:ext>
            </a:extLst>
          </a:blip>
          <a:srcRect l="10008" r="12462"/>
          <a:stretch>
            <a:fillRect/>
          </a:stretch>
        </p:blipFill>
        <p:spPr bwMode="auto">
          <a:xfrm>
            <a:off x="250825" y="44450"/>
            <a:ext cx="1184275" cy="1196975"/>
          </a:xfrm>
          <a:prstGeom prst="rect">
            <a:avLst/>
          </a:prstGeom>
          <a:noFill/>
          <a:extLst>
            <a:ext uri="{909E8E84-426E-40dd-AFC4-6F175D3DCCD1}">
              <a14:hiddenFill xmlns:a14="http://schemas.microsoft.com/office/drawing/2010/main">
                <a:solidFill>
                  <a:srgbClr val="FFFFFF"/>
                </a:solidFill>
              </a14:hiddenFill>
            </a:ext>
          </a:extLst>
        </p:spPr>
      </p:pic>
      <p:sp>
        <p:nvSpPr>
          <p:cNvPr id="31748" name="Rectangle 4"/>
          <p:cNvSpPr>
            <a:spLocks noChangeArrowheads="1"/>
          </p:cNvSpPr>
          <p:nvPr/>
        </p:nvSpPr>
        <p:spPr bwMode="auto">
          <a:xfrm>
            <a:off x="250825" y="1844824"/>
            <a:ext cx="8497887"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marL="742950" indent="-742950" algn="l" fontAlgn="base">
              <a:lnSpc>
                <a:spcPct val="130000"/>
              </a:lnSpc>
              <a:spcBef>
                <a:spcPct val="0"/>
              </a:spcBef>
              <a:spcAft>
                <a:spcPct val="0"/>
              </a:spcAft>
              <a:buFont typeface="Arial" pitchFamily="34" charset="0"/>
              <a:buChar char="•"/>
            </a:pPr>
            <a:r>
              <a:rPr lang="en-US" altLang="en-US" sz="3200" dirty="0" err="1" smtClean="0">
                <a:solidFill>
                  <a:srgbClr val="000066"/>
                </a:solidFill>
                <a:latin typeface="Arial Narrow" pitchFamily="34" charset="0"/>
              </a:rPr>
              <a:t>Sathya</a:t>
            </a:r>
            <a:r>
              <a:rPr lang="en-US" altLang="en-US" sz="3200" dirty="0" smtClean="0">
                <a:solidFill>
                  <a:srgbClr val="000066"/>
                </a:solidFill>
                <a:latin typeface="Arial Narrow" pitchFamily="34" charset="0"/>
              </a:rPr>
              <a:t> Sai International Leadership </a:t>
            </a:r>
            <a:r>
              <a:rPr lang="en-US" altLang="en-US" sz="3200" dirty="0" smtClean="0">
                <a:solidFill>
                  <a:srgbClr val="000066"/>
                </a:solidFill>
                <a:latin typeface="Arial Narrow" pitchFamily="34" charset="0"/>
              </a:rPr>
              <a:t>Program</a:t>
            </a:r>
            <a:endParaRPr lang="en-US" altLang="en-US" sz="3200" dirty="0" smtClean="0">
              <a:solidFill>
                <a:srgbClr val="000066"/>
              </a:solidFill>
              <a:latin typeface="Arial Narrow" pitchFamily="34" charset="0"/>
            </a:endParaRPr>
          </a:p>
          <a:p>
            <a:pPr lvl="2" algn="l" fontAlgn="base">
              <a:lnSpc>
                <a:spcPct val="130000"/>
              </a:lnSpc>
              <a:spcBef>
                <a:spcPct val="0"/>
              </a:spcBef>
              <a:spcAft>
                <a:spcPct val="0"/>
              </a:spcAft>
            </a:pPr>
            <a:r>
              <a:rPr lang="en-US" altLang="en-US" sz="2800" i="1" dirty="0" err="1" smtClean="0">
                <a:solidFill>
                  <a:schemeClr val="bg1"/>
                </a:solidFill>
                <a:latin typeface="Arial Narrow" pitchFamily="34" charset="0"/>
              </a:rPr>
              <a:t>Deviesh</a:t>
            </a:r>
            <a:r>
              <a:rPr lang="en-US" altLang="en-US" sz="2800" i="1" dirty="0" smtClean="0">
                <a:solidFill>
                  <a:schemeClr val="bg1"/>
                </a:solidFill>
                <a:latin typeface="Arial Narrow" pitchFamily="34" charset="0"/>
              </a:rPr>
              <a:t> </a:t>
            </a:r>
            <a:r>
              <a:rPr lang="en-US" altLang="en-US" sz="2800" i="1" dirty="0" err="1" smtClean="0">
                <a:solidFill>
                  <a:schemeClr val="bg1"/>
                </a:solidFill>
                <a:latin typeface="Arial Narrow" pitchFamily="34" charset="0"/>
              </a:rPr>
              <a:t>Tankaria</a:t>
            </a:r>
            <a:r>
              <a:rPr lang="en-US" altLang="en-US" sz="2800" i="1" dirty="0" smtClean="0">
                <a:solidFill>
                  <a:schemeClr val="bg1"/>
                </a:solidFill>
                <a:latin typeface="Arial Narrow" pitchFamily="34" charset="0"/>
              </a:rPr>
              <a:t> and Dr. Joe </a:t>
            </a:r>
            <a:r>
              <a:rPr lang="en-US" altLang="en-US" sz="2800" i="1" dirty="0" smtClean="0">
                <a:solidFill>
                  <a:schemeClr val="bg1"/>
                </a:solidFill>
                <a:latin typeface="Arial Narrow" pitchFamily="34" charset="0"/>
              </a:rPr>
              <a:t>Phaneuf</a:t>
            </a:r>
            <a:endParaRPr lang="en-US" altLang="en-US" sz="2800" dirty="0">
              <a:solidFill>
                <a:schemeClr val="bg1"/>
              </a:solidFill>
              <a:latin typeface="Arial Narrow" pitchFamily="34" charset="0"/>
            </a:endParaRPr>
          </a:p>
          <a:p>
            <a:pPr marL="742950" indent="-742950" algn="l" fontAlgn="base">
              <a:lnSpc>
                <a:spcPct val="130000"/>
              </a:lnSpc>
              <a:spcBef>
                <a:spcPct val="0"/>
              </a:spcBef>
              <a:spcAft>
                <a:spcPct val="0"/>
              </a:spcAft>
              <a:buFont typeface="Arial" pitchFamily="34" charset="0"/>
              <a:buChar char="•"/>
            </a:pPr>
            <a:r>
              <a:rPr lang="en-US" altLang="en-US" sz="3200" dirty="0" smtClean="0">
                <a:solidFill>
                  <a:srgbClr val="000066"/>
                </a:solidFill>
                <a:latin typeface="Arial Narrow" pitchFamily="34" charset="0"/>
              </a:rPr>
              <a:t>Serve the Planet 2014 – Children Our Future </a:t>
            </a:r>
          </a:p>
          <a:p>
            <a:pPr lvl="2" algn="l" fontAlgn="base">
              <a:lnSpc>
                <a:spcPct val="130000"/>
              </a:lnSpc>
              <a:spcBef>
                <a:spcPct val="0"/>
              </a:spcBef>
              <a:spcAft>
                <a:spcPct val="0"/>
              </a:spcAft>
            </a:pPr>
            <a:r>
              <a:rPr lang="en-US" altLang="en-US" sz="2800" i="1" dirty="0" smtClean="0">
                <a:solidFill>
                  <a:srgbClr val="FFFFFF"/>
                </a:solidFill>
                <a:latin typeface="Arial Narrow" pitchFamily="34" charset="0"/>
              </a:rPr>
              <a:t>Shivendra </a:t>
            </a:r>
            <a:r>
              <a:rPr lang="en-US" altLang="en-US" sz="2800" i="1" dirty="0">
                <a:solidFill>
                  <a:srgbClr val="FFFFFF"/>
                </a:solidFill>
                <a:latin typeface="Arial Narrow" pitchFamily="34" charset="0"/>
              </a:rPr>
              <a:t>Kumar and </a:t>
            </a:r>
            <a:r>
              <a:rPr lang="en-US" altLang="en-US" sz="2800" i="1" dirty="0" err="1">
                <a:solidFill>
                  <a:srgbClr val="FFFFFF"/>
                </a:solidFill>
                <a:latin typeface="Arial Narrow" pitchFamily="34" charset="0"/>
              </a:rPr>
              <a:t>Alida</a:t>
            </a:r>
            <a:r>
              <a:rPr lang="en-US" altLang="en-US" sz="2800" i="1" dirty="0">
                <a:solidFill>
                  <a:srgbClr val="FFFFFF"/>
                </a:solidFill>
                <a:latin typeface="Arial Narrow" pitchFamily="34" charset="0"/>
              </a:rPr>
              <a:t> </a:t>
            </a:r>
            <a:r>
              <a:rPr lang="en-US" altLang="en-US" sz="2800" i="1" dirty="0" err="1" smtClean="0">
                <a:solidFill>
                  <a:srgbClr val="FFFFFF"/>
                </a:solidFill>
                <a:latin typeface="Arial Narrow" pitchFamily="34" charset="0"/>
              </a:rPr>
              <a:t>Parkes</a:t>
            </a:r>
            <a:endParaRPr lang="en-US" altLang="en-US" sz="2800" dirty="0">
              <a:solidFill>
                <a:srgbClr val="FFFFFF"/>
              </a:solidFill>
              <a:latin typeface="Arial Narrow" pitchFamily="34" charset="0"/>
            </a:endParaRPr>
          </a:p>
          <a:p>
            <a:pPr marL="742950" indent="-742950" algn="l" fontAlgn="base">
              <a:lnSpc>
                <a:spcPct val="130000"/>
              </a:lnSpc>
              <a:spcBef>
                <a:spcPct val="0"/>
              </a:spcBef>
              <a:spcAft>
                <a:spcPct val="0"/>
              </a:spcAft>
              <a:buFont typeface="Arial" pitchFamily="34" charset="0"/>
              <a:buChar char="•"/>
            </a:pPr>
            <a:r>
              <a:rPr lang="en-US" altLang="en-US" sz="3200" dirty="0" err="1" smtClean="0">
                <a:solidFill>
                  <a:srgbClr val="000066"/>
                </a:solidFill>
                <a:latin typeface="Arial Narrow" pitchFamily="34" charset="0"/>
              </a:rPr>
              <a:t>Sathya</a:t>
            </a:r>
            <a:r>
              <a:rPr lang="en-US" altLang="en-US" sz="3200" dirty="0" smtClean="0">
                <a:solidFill>
                  <a:srgbClr val="000066"/>
                </a:solidFill>
                <a:latin typeface="Arial Narrow" pitchFamily="34" charset="0"/>
              </a:rPr>
              <a:t> Sai International Youth Festival </a:t>
            </a:r>
            <a:endParaRPr lang="en-US" altLang="en-US" sz="3200" dirty="0" smtClean="0">
              <a:solidFill>
                <a:srgbClr val="000066"/>
              </a:solidFill>
              <a:latin typeface="Arial Narrow" pitchFamily="34" charset="0"/>
            </a:endParaRPr>
          </a:p>
          <a:p>
            <a:pPr algn="l" fontAlgn="base">
              <a:lnSpc>
                <a:spcPct val="130000"/>
              </a:lnSpc>
              <a:spcBef>
                <a:spcPct val="0"/>
              </a:spcBef>
              <a:spcAft>
                <a:spcPct val="0"/>
              </a:spcAft>
            </a:pPr>
            <a:r>
              <a:rPr lang="en-US" altLang="en-US" sz="3200" dirty="0">
                <a:solidFill>
                  <a:srgbClr val="FFFFFF"/>
                </a:solidFill>
                <a:latin typeface="Arial Narrow" pitchFamily="34" charset="0"/>
              </a:rPr>
              <a:t>	</a:t>
            </a:r>
            <a:r>
              <a:rPr lang="en-US" altLang="en-US" sz="2800" i="1" dirty="0" err="1" smtClean="0">
                <a:solidFill>
                  <a:srgbClr val="FFFFFF"/>
                </a:solidFill>
                <a:latin typeface="Arial Narrow" pitchFamily="34" charset="0"/>
              </a:rPr>
              <a:t>Shivendra</a:t>
            </a:r>
            <a:r>
              <a:rPr lang="en-US" altLang="en-US" sz="2800" i="1" dirty="0" smtClean="0">
                <a:solidFill>
                  <a:srgbClr val="FFFFFF"/>
                </a:solidFill>
                <a:latin typeface="Arial Narrow" pitchFamily="34" charset="0"/>
              </a:rPr>
              <a:t> </a:t>
            </a:r>
            <a:r>
              <a:rPr lang="en-US" altLang="en-US" sz="2800" i="1" dirty="0">
                <a:solidFill>
                  <a:srgbClr val="FFFFFF"/>
                </a:solidFill>
                <a:latin typeface="Arial Narrow" pitchFamily="34" charset="0"/>
              </a:rPr>
              <a:t>Kumar </a:t>
            </a:r>
            <a:endParaRPr lang="en-US" altLang="en-US" sz="3200" i="1" dirty="0">
              <a:solidFill>
                <a:srgbClr val="FFFFFF"/>
              </a:solidFill>
              <a:latin typeface="Arial Narrow" pitchFamily="34" charset="0"/>
            </a:endParaRPr>
          </a:p>
          <a:p>
            <a:pPr marL="742950" indent="-742950" algn="l" fontAlgn="base">
              <a:lnSpc>
                <a:spcPct val="130000"/>
              </a:lnSpc>
              <a:spcBef>
                <a:spcPct val="0"/>
              </a:spcBef>
              <a:spcAft>
                <a:spcPct val="0"/>
              </a:spcAft>
              <a:buFont typeface="Arial" pitchFamily="34" charset="0"/>
              <a:buChar char="•"/>
            </a:pPr>
            <a:r>
              <a:rPr lang="en-US" altLang="en-US" sz="3200" dirty="0" smtClean="0">
                <a:solidFill>
                  <a:srgbClr val="000066"/>
                </a:solidFill>
                <a:latin typeface="Arial Narrow" pitchFamily="34" charset="0"/>
              </a:rPr>
              <a:t>Q&amp; A </a:t>
            </a:r>
          </a:p>
          <a:p>
            <a:pPr marL="0" lvl="1" algn="l" fontAlgn="base">
              <a:lnSpc>
                <a:spcPct val="130000"/>
              </a:lnSpc>
              <a:spcBef>
                <a:spcPct val="0"/>
              </a:spcBef>
              <a:spcAft>
                <a:spcPct val="0"/>
              </a:spcAft>
            </a:pPr>
            <a:r>
              <a:rPr lang="en-US" altLang="en-US" sz="2000" i="1" dirty="0" smtClean="0">
                <a:solidFill>
                  <a:schemeClr val="accent3">
                    <a:lumMod val="85000"/>
                  </a:schemeClr>
                </a:solidFill>
                <a:latin typeface="Arial Narrow" pitchFamily="34" charset="0"/>
              </a:rPr>
              <a:t>	</a:t>
            </a:r>
            <a:endParaRPr lang="en-US" altLang="en-US" sz="2000" i="1" dirty="0">
              <a:solidFill>
                <a:schemeClr val="accent3">
                  <a:lumMod val="85000"/>
                </a:schemeClr>
              </a:solidFill>
              <a:latin typeface="Arial Narrow" pitchFamily="34" charset="0"/>
            </a:endParaRPr>
          </a:p>
          <a:p>
            <a:pPr marL="742950" indent="-742950" algn="l" fontAlgn="base">
              <a:lnSpc>
                <a:spcPct val="130000"/>
              </a:lnSpc>
              <a:spcBef>
                <a:spcPct val="0"/>
              </a:spcBef>
              <a:spcAft>
                <a:spcPct val="0"/>
              </a:spcAft>
              <a:buFont typeface="Arial" pitchFamily="34" charset="0"/>
              <a:buChar char="•"/>
            </a:pPr>
            <a:endParaRPr lang="en-US" altLang="en-US" sz="2400" dirty="0">
              <a:solidFill>
                <a:srgbClr val="000066"/>
              </a:solidFill>
              <a:latin typeface="Arial Narrow" pitchFamily="34" charset="0"/>
            </a:endParaRPr>
          </a:p>
        </p:txBody>
      </p:sp>
    </p:spTree>
    <p:extLst>
      <p:ext uri="{BB962C8B-B14F-4D97-AF65-F5344CB8AC3E}">
        <p14:creationId xmlns:p14="http://schemas.microsoft.com/office/powerpoint/2010/main" val="34749772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1331913" y="188912"/>
            <a:ext cx="7812087" cy="1079847"/>
          </a:xfrm>
        </p:spPr>
        <p:txBody>
          <a:bodyPr/>
          <a:lstStyle/>
          <a:p>
            <a:r>
              <a:rPr lang="en-GB" altLang="en-US" sz="3600" dirty="0" smtClean="0">
                <a:solidFill>
                  <a:schemeClr val="bg1"/>
                </a:solidFill>
                <a:latin typeface="Arial Narrow" pitchFamily="34" charset="0"/>
              </a:rPr>
              <a:t>Sathya </a:t>
            </a:r>
            <a:r>
              <a:rPr lang="en-GB" altLang="en-US" sz="3600" dirty="0">
                <a:solidFill>
                  <a:schemeClr val="bg1"/>
                </a:solidFill>
                <a:latin typeface="Arial Narrow" pitchFamily="34" charset="0"/>
              </a:rPr>
              <a:t>Sai </a:t>
            </a:r>
            <a:r>
              <a:rPr lang="en-GB" altLang="en-US" sz="3600" dirty="0" smtClean="0">
                <a:solidFill>
                  <a:schemeClr val="bg1"/>
                </a:solidFill>
                <a:latin typeface="Arial Narrow" pitchFamily="34" charset="0"/>
              </a:rPr>
              <a:t>International Youth Council</a:t>
            </a:r>
            <a:r>
              <a:rPr lang="en-GB" altLang="en-US" sz="3600" dirty="0">
                <a:solidFill>
                  <a:schemeClr val="bg1"/>
                </a:solidFill>
                <a:latin typeface="Arial Narrow" pitchFamily="34" charset="0"/>
              </a:rPr>
              <a:t/>
            </a:r>
            <a:br>
              <a:rPr lang="en-GB" altLang="en-US" sz="3600" dirty="0">
                <a:solidFill>
                  <a:schemeClr val="bg1"/>
                </a:solidFill>
                <a:latin typeface="Arial Narrow" pitchFamily="34" charset="0"/>
              </a:rPr>
            </a:br>
            <a:r>
              <a:rPr lang="en-GB" altLang="en-US" sz="4000" b="1" dirty="0" smtClean="0">
                <a:solidFill>
                  <a:schemeClr val="bg1"/>
                </a:solidFill>
                <a:latin typeface="Arial Narrow" pitchFamily="34" charset="0"/>
              </a:rPr>
              <a:t>Serve the Planet 2014</a:t>
            </a:r>
            <a:endParaRPr lang="en-US" altLang="en-US" sz="3600" b="1" dirty="0">
              <a:solidFill>
                <a:schemeClr val="bg1"/>
              </a:solidFill>
              <a:latin typeface="Arial Narrow" pitchFamily="34" charset="0"/>
            </a:endParaRPr>
          </a:p>
        </p:txBody>
      </p:sp>
      <p:pic>
        <p:nvPicPr>
          <p:cNvPr id="31747" name="Picture 3" descr="12jy copy"/>
          <p:cNvPicPr>
            <a:picLocks noChangeAspect="1" noChangeArrowheads="1"/>
          </p:cNvPicPr>
          <p:nvPr/>
        </p:nvPicPr>
        <p:blipFill>
          <a:blip r:embed="rId3" cstate="print">
            <a:extLst>
              <a:ext uri="{28A0092B-C50C-407E-A947-70E740481C1C}">
                <a14:useLocalDpi xmlns:a14="http://schemas.microsoft.com/office/drawing/2010/main" val="0"/>
              </a:ext>
            </a:extLst>
          </a:blip>
          <a:srcRect l="10008" r="12462"/>
          <a:stretch>
            <a:fillRect/>
          </a:stretch>
        </p:blipFill>
        <p:spPr bwMode="auto">
          <a:xfrm>
            <a:off x="250825" y="44450"/>
            <a:ext cx="1184275" cy="1196975"/>
          </a:xfrm>
          <a:prstGeom prst="rect">
            <a:avLst/>
          </a:prstGeom>
          <a:noFill/>
          <a:extLst>
            <a:ext uri="{909E8E84-426E-40dd-AFC4-6F175D3DCCD1}">
              <a14:hiddenFill xmlns:a14="http://schemas.microsoft.com/office/drawing/2010/main">
                <a:solidFill>
                  <a:srgbClr val="FFFFFF"/>
                </a:solidFill>
              </a14:hiddenFill>
            </a:ext>
          </a:extLst>
        </p:spPr>
      </p:pic>
      <p:sp>
        <p:nvSpPr>
          <p:cNvPr id="9" name="4 Rectángulo"/>
          <p:cNvSpPr/>
          <p:nvPr/>
        </p:nvSpPr>
        <p:spPr>
          <a:xfrm>
            <a:off x="250824" y="1772816"/>
            <a:ext cx="8569647" cy="4598182"/>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en-US" sz="2400" i="1" dirty="0" smtClean="0">
                <a:latin typeface="Candara" pitchFamily="34" charset="0"/>
              </a:rPr>
              <a:t>“These </a:t>
            </a:r>
            <a:r>
              <a:rPr lang="en-US" sz="2400" i="1" dirty="0">
                <a:latin typeface="Candara" pitchFamily="34" charset="0"/>
              </a:rPr>
              <a:t>tender hearts can </a:t>
            </a:r>
            <a:r>
              <a:rPr lang="en-US" sz="2400" i="1" dirty="0" smtClean="0">
                <a:latin typeface="Candara" pitchFamily="34" charset="0"/>
              </a:rPr>
              <a:t>be trained to </a:t>
            </a:r>
            <a:r>
              <a:rPr lang="en-US" sz="2400" i="1" dirty="0">
                <a:latin typeface="Candara" pitchFamily="34" charset="0"/>
              </a:rPr>
              <a:t>grow straight and strong. </a:t>
            </a:r>
            <a:r>
              <a:rPr lang="en-US" sz="2400" i="1" dirty="0">
                <a:solidFill>
                  <a:schemeClr val="bg1"/>
                </a:solidFill>
                <a:latin typeface="Candara" pitchFamily="34" charset="0"/>
              </a:rPr>
              <a:t>They are the pillars on which the foundation of the world's future is built.</a:t>
            </a:r>
            <a:r>
              <a:rPr lang="en-US" sz="2400" i="1" dirty="0">
                <a:latin typeface="Candara" pitchFamily="34" charset="0"/>
              </a:rPr>
              <a:t> It is highly important to take care of the health of children. Good health is the basis for everything else in life. Through good health and good education, you can improve the condition of the children</a:t>
            </a:r>
            <a:r>
              <a:rPr lang="en-US" sz="2400" i="1" dirty="0" smtClean="0">
                <a:latin typeface="Candara" pitchFamily="34" charset="0"/>
              </a:rPr>
              <a:t>. We </a:t>
            </a:r>
            <a:r>
              <a:rPr lang="en-US" sz="2400" i="1" dirty="0">
                <a:latin typeface="Candara" pitchFamily="34" charset="0"/>
              </a:rPr>
              <a:t>have to inspire them to become 'heroes of action', whose lives are dedicated to </a:t>
            </a:r>
            <a:r>
              <a:rPr lang="en-US" sz="2400" i="1" dirty="0" smtClean="0">
                <a:latin typeface="Candara" pitchFamily="34" charset="0"/>
              </a:rPr>
              <a:t>work as </a:t>
            </a:r>
            <a:r>
              <a:rPr lang="en-US" sz="2400" i="1" dirty="0">
                <a:latin typeface="Candara" pitchFamily="34" charset="0"/>
              </a:rPr>
              <a:t>worship to the one God who resides in all. </a:t>
            </a:r>
            <a:r>
              <a:rPr lang="en-US" sz="2400" i="1" dirty="0">
                <a:solidFill>
                  <a:schemeClr val="bg1"/>
                </a:solidFill>
                <a:latin typeface="Candara" pitchFamily="34" charset="0"/>
              </a:rPr>
              <a:t>So, I wish to declare that the first duty </a:t>
            </a:r>
            <a:r>
              <a:rPr lang="en-US" sz="2400" i="1" dirty="0" smtClean="0">
                <a:solidFill>
                  <a:schemeClr val="bg1"/>
                </a:solidFill>
                <a:latin typeface="Candara" pitchFamily="34" charset="0"/>
              </a:rPr>
              <a:t>of every </a:t>
            </a:r>
            <a:r>
              <a:rPr lang="en-US" sz="2400" i="1" dirty="0">
                <a:solidFill>
                  <a:schemeClr val="bg1"/>
                </a:solidFill>
                <a:latin typeface="Candara" pitchFamily="34" charset="0"/>
              </a:rPr>
              <a:t>adult, son and daughter, is to pay loving attention to the children</a:t>
            </a:r>
            <a:r>
              <a:rPr lang="en-US" sz="2400" i="1" dirty="0" smtClean="0">
                <a:solidFill>
                  <a:schemeClr val="bg1"/>
                </a:solidFill>
                <a:latin typeface="Candara" pitchFamily="34" charset="0"/>
              </a:rPr>
              <a:t>.”  </a:t>
            </a:r>
            <a:r>
              <a:rPr lang="en-US" sz="2800" dirty="0" smtClean="0">
                <a:latin typeface="Papyrus" pitchFamily="66" charset="0"/>
              </a:rPr>
              <a:t> - </a:t>
            </a:r>
            <a:r>
              <a:rPr lang="en-US" sz="2400" dirty="0" smtClean="0">
                <a:solidFill>
                  <a:srgbClr val="922300"/>
                </a:solidFill>
                <a:latin typeface="Pristina" pitchFamily="66" charset="0"/>
              </a:rPr>
              <a:t>Sathya Sai Baba</a:t>
            </a:r>
            <a:r>
              <a:rPr lang="en-US" sz="2800" dirty="0">
                <a:latin typeface="Papyrus" pitchFamily="66" charset="0"/>
              </a:rPr>
              <a:t> </a:t>
            </a:r>
            <a:r>
              <a:rPr lang="en-US" dirty="0" smtClean="0">
                <a:latin typeface="Georgia" pitchFamily="18" charset="0"/>
              </a:rPr>
              <a:t>(13/05/1979)</a:t>
            </a:r>
            <a:endParaRPr lang="en-US" dirty="0">
              <a:latin typeface="Georgia" pitchFamily="18" charset="0"/>
            </a:endParaRPr>
          </a:p>
        </p:txBody>
      </p:sp>
    </p:spTree>
    <p:extLst>
      <p:ext uri="{BB962C8B-B14F-4D97-AF65-F5344CB8AC3E}">
        <p14:creationId xmlns:p14="http://schemas.microsoft.com/office/powerpoint/2010/main" val="386333458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1331913" y="188912"/>
            <a:ext cx="7812087" cy="1079847"/>
          </a:xfrm>
        </p:spPr>
        <p:txBody>
          <a:bodyPr/>
          <a:lstStyle/>
          <a:p>
            <a:r>
              <a:rPr lang="en-GB" altLang="en-US" sz="3600" dirty="0" smtClean="0">
                <a:solidFill>
                  <a:schemeClr val="bg1"/>
                </a:solidFill>
                <a:latin typeface="Arial Narrow" pitchFamily="34" charset="0"/>
              </a:rPr>
              <a:t>Sathya </a:t>
            </a:r>
            <a:r>
              <a:rPr lang="en-GB" altLang="en-US" sz="3600" dirty="0">
                <a:solidFill>
                  <a:schemeClr val="bg1"/>
                </a:solidFill>
                <a:latin typeface="Arial Narrow" pitchFamily="34" charset="0"/>
              </a:rPr>
              <a:t>Sai </a:t>
            </a:r>
            <a:r>
              <a:rPr lang="en-GB" altLang="en-US" sz="3600" dirty="0" smtClean="0">
                <a:solidFill>
                  <a:schemeClr val="bg1"/>
                </a:solidFill>
                <a:latin typeface="Arial Narrow" pitchFamily="34" charset="0"/>
              </a:rPr>
              <a:t>International Youth Council</a:t>
            </a:r>
            <a:r>
              <a:rPr lang="en-GB" altLang="en-US" sz="3600" dirty="0">
                <a:solidFill>
                  <a:schemeClr val="bg1"/>
                </a:solidFill>
                <a:latin typeface="Arial Narrow" pitchFamily="34" charset="0"/>
              </a:rPr>
              <a:t/>
            </a:r>
            <a:br>
              <a:rPr lang="en-GB" altLang="en-US" sz="3600" dirty="0">
                <a:solidFill>
                  <a:schemeClr val="bg1"/>
                </a:solidFill>
                <a:latin typeface="Arial Narrow" pitchFamily="34" charset="0"/>
              </a:rPr>
            </a:br>
            <a:r>
              <a:rPr lang="en-GB" altLang="en-US" sz="4000" b="1" dirty="0" smtClean="0">
                <a:solidFill>
                  <a:schemeClr val="bg1"/>
                </a:solidFill>
                <a:latin typeface="Arial Narrow" pitchFamily="34" charset="0"/>
              </a:rPr>
              <a:t>Serve the Planet 2014</a:t>
            </a:r>
            <a:endParaRPr lang="en-US" altLang="en-US" sz="3600" b="1" dirty="0">
              <a:solidFill>
                <a:schemeClr val="bg1"/>
              </a:solidFill>
              <a:latin typeface="Arial Narrow" pitchFamily="34" charset="0"/>
            </a:endParaRPr>
          </a:p>
        </p:txBody>
      </p:sp>
      <p:pic>
        <p:nvPicPr>
          <p:cNvPr id="31747" name="Picture 3" descr="12jy copy"/>
          <p:cNvPicPr>
            <a:picLocks noChangeAspect="1" noChangeArrowheads="1"/>
          </p:cNvPicPr>
          <p:nvPr/>
        </p:nvPicPr>
        <p:blipFill>
          <a:blip r:embed="rId3" cstate="print">
            <a:extLst>
              <a:ext uri="{28A0092B-C50C-407E-A947-70E740481C1C}">
                <a14:useLocalDpi xmlns:a14="http://schemas.microsoft.com/office/drawing/2010/main" val="0"/>
              </a:ext>
            </a:extLst>
          </a:blip>
          <a:srcRect l="10008" r="12462"/>
          <a:stretch>
            <a:fillRect/>
          </a:stretch>
        </p:blipFill>
        <p:spPr bwMode="auto">
          <a:xfrm>
            <a:off x="250825" y="44450"/>
            <a:ext cx="1184275" cy="1196975"/>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35496" y="1628800"/>
            <a:ext cx="9108504" cy="4821833"/>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dirty="0" smtClean="0">
                <a:solidFill>
                  <a:schemeClr val="bg1"/>
                </a:solidFill>
                <a:latin typeface="Pristina" pitchFamily="66" charset="0"/>
                <a:ea typeface="Segoe UI" pitchFamily="34" charset="0"/>
                <a:cs typeface="Segoe UI" pitchFamily="34" charset="0"/>
              </a:rPr>
              <a:t>Service Project </a:t>
            </a:r>
            <a:r>
              <a:rPr lang="en-US" sz="3200" dirty="0" smtClean="0">
                <a:solidFill>
                  <a:schemeClr val="bg1"/>
                </a:solidFill>
                <a:latin typeface="Pristina" pitchFamily="66" charset="0"/>
                <a:ea typeface="Segoe UI" pitchFamily="34" charset="0"/>
                <a:cs typeface="Segoe UI" pitchFamily="34" charset="0"/>
              </a:rPr>
              <a:t>Suggestions:</a:t>
            </a:r>
          </a:p>
          <a:p>
            <a:pPr algn="ctr">
              <a:lnSpc>
                <a:spcPct val="120000"/>
              </a:lnSpc>
            </a:pPr>
            <a:endParaRPr lang="en-US" sz="900" i="1" dirty="0" smtClean="0">
              <a:solidFill>
                <a:prstClr val="black"/>
              </a:solidFill>
              <a:latin typeface="Candara" pitchFamily="34" charset="0"/>
            </a:endParaRPr>
          </a:p>
          <a:p>
            <a:pPr algn="just">
              <a:lnSpc>
                <a:spcPct val="120000"/>
              </a:lnSpc>
            </a:pPr>
            <a:endParaRPr lang="en-US" sz="900" dirty="0" smtClean="0">
              <a:solidFill>
                <a:prstClr val="black"/>
              </a:solidFill>
              <a:latin typeface="Candara" pitchFamily="34" charset="0"/>
            </a:endParaRPr>
          </a:p>
          <a:p>
            <a:pPr marL="914400" lvl="1" indent="-457200">
              <a:lnSpc>
                <a:spcPct val="120000"/>
              </a:lnSpc>
              <a:buFont typeface="Arial"/>
              <a:buChar char="•"/>
            </a:pPr>
            <a:r>
              <a:rPr lang="en-US" sz="3200" dirty="0" smtClean="0">
                <a:solidFill>
                  <a:prstClr val="black"/>
                </a:solidFill>
                <a:latin typeface="Candara" pitchFamily="34" charset="0"/>
              </a:rPr>
              <a:t>Human Values </a:t>
            </a:r>
            <a:r>
              <a:rPr lang="en-US" sz="3200" dirty="0" smtClean="0">
                <a:solidFill>
                  <a:prstClr val="black"/>
                </a:solidFill>
                <a:latin typeface="Candara" pitchFamily="34" charset="0"/>
              </a:rPr>
              <a:t>Classes</a:t>
            </a:r>
            <a:endParaRPr lang="en-US" sz="3200" dirty="0" smtClean="0">
              <a:solidFill>
                <a:prstClr val="black"/>
              </a:solidFill>
              <a:latin typeface="Candara" pitchFamily="34" charset="0"/>
            </a:endParaRPr>
          </a:p>
          <a:p>
            <a:pPr marL="914400" lvl="1" indent="-457200">
              <a:lnSpc>
                <a:spcPct val="120000"/>
              </a:lnSpc>
              <a:buFont typeface="Arial"/>
              <a:buChar char="•"/>
            </a:pPr>
            <a:r>
              <a:rPr lang="en-US" sz="3200" dirty="0" smtClean="0">
                <a:solidFill>
                  <a:prstClr val="black"/>
                </a:solidFill>
                <a:latin typeface="Candara" pitchFamily="34" charset="0"/>
              </a:rPr>
              <a:t>Assist </a:t>
            </a:r>
            <a:r>
              <a:rPr lang="en-US" sz="3200" dirty="0">
                <a:solidFill>
                  <a:prstClr val="black"/>
                </a:solidFill>
                <a:latin typeface="Candara" pitchFamily="34" charset="0"/>
              </a:rPr>
              <a:t>school children with School supplies, </a:t>
            </a:r>
            <a:r>
              <a:rPr lang="en-US" sz="3200" dirty="0" smtClean="0">
                <a:solidFill>
                  <a:prstClr val="black"/>
                </a:solidFill>
                <a:latin typeface="Candara" pitchFamily="34" charset="0"/>
              </a:rPr>
              <a:t>tuition &amp; </a:t>
            </a:r>
            <a:r>
              <a:rPr lang="en-US" sz="3200" dirty="0" smtClean="0">
                <a:solidFill>
                  <a:prstClr val="black"/>
                </a:solidFill>
                <a:latin typeface="Candara" pitchFamily="34" charset="0"/>
              </a:rPr>
              <a:t>learning</a:t>
            </a:r>
            <a:endParaRPr lang="en-US" sz="3200" dirty="0">
              <a:solidFill>
                <a:prstClr val="black"/>
              </a:solidFill>
              <a:latin typeface="Candara" pitchFamily="34" charset="0"/>
            </a:endParaRPr>
          </a:p>
          <a:p>
            <a:pPr marL="914400" lvl="1" indent="-457200">
              <a:lnSpc>
                <a:spcPct val="120000"/>
              </a:lnSpc>
              <a:buFont typeface="Arial"/>
              <a:buChar char="•"/>
            </a:pPr>
            <a:r>
              <a:rPr lang="en-US" sz="3200" dirty="0" smtClean="0">
                <a:solidFill>
                  <a:prstClr val="black"/>
                </a:solidFill>
                <a:latin typeface="Candara" pitchFamily="34" charset="0"/>
              </a:rPr>
              <a:t>Preventive </a:t>
            </a:r>
            <a:r>
              <a:rPr lang="en-US" sz="3200" dirty="0">
                <a:solidFill>
                  <a:prstClr val="black"/>
                </a:solidFill>
                <a:latin typeface="Candara" pitchFamily="34" charset="0"/>
              </a:rPr>
              <a:t>health programs like health education, </a:t>
            </a:r>
            <a:r>
              <a:rPr lang="en-US" sz="3200" dirty="0" smtClean="0">
                <a:solidFill>
                  <a:prstClr val="black"/>
                </a:solidFill>
                <a:latin typeface="Candara" pitchFamily="34" charset="0"/>
              </a:rPr>
              <a:t>immunization </a:t>
            </a:r>
            <a:r>
              <a:rPr lang="en-US" sz="3200" dirty="0">
                <a:solidFill>
                  <a:prstClr val="black"/>
                </a:solidFill>
                <a:latin typeface="Candara" pitchFamily="34" charset="0"/>
              </a:rPr>
              <a:t>and </a:t>
            </a:r>
            <a:r>
              <a:rPr lang="en-US" sz="3200" dirty="0" smtClean="0">
                <a:solidFill>
                  <a:prstClr val="black"/>
                </a:solidFill>
                <a:latin typeface="Candara" pitchFamily="34" charset="0"/>
              </a:rPr>
              <a:t>provision of medical </a:t>
            </a:r>
            <a:r>
              <a:rPr lang="en-US" sz="3200" dirty="0" smtClean="0">
                <a:solidFill>
                  <a:prstClr val="black"/>
                </a:solidFill>
                <a:latin typeface="Candara" pitchFamily="34" charset="0"/>
              </a:rPr>
              <a:t>supplies</a:t>
            </a:r>
            <a:endParaRPr lang="en-US" sz="3200" dirty="0">
              <a:solidFill>
                <a:prstClr val="black"/>
              </a:solidFill>
              <a:latin typeface="Candara" pitchFamily="34" charset="0"/>
            </a:endParaRPr>
          </a:p>
          <a:p>
            <a:pPr algn="just">
              <a:lnSpc>
                <a:spcPct val="120000"/>
              </a:lnSpc>
            </a:pPr>
            <a:r>
              <a:rPr lang="en-US" sz="2000" dirty="0" smtClean="0">
                <a:solidFill>
                  <a:prstClr val="black"/>
                </a:solidFill>
                <a:latin typeface="Papyrus" pitchFamily="66" charset="0"/>
              </a:rPr>
              <a:t>               </a:t>
            </a:r>
            <a:endParaRPr lang="en-US" sz="1400" dirty="0">
              <a:solidFill>
                <a:prstClr val="black"/>
              </a:solidFill>
              <a:latin typeface="Georgia" pitchFamily="18" charset="0"/>
            </a:endParaRPr>
          </a:p>
        </p:txBody>
      </p:sp>
    </p:spTree>
    <p:extLst>
      <p:ext uri="{BB962C8B-B14F-4D97-AF65-F5344CB8AC3E}">
        <p14:creationId xmlns:p14="http://schemas.microsoft.com/office/powerpoint/2010/main" val="16021831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1331913" y="188912"/>
            <a:ext cx="7812087" cy="1079847"/>
          </a:xfrm>
        </p:spPr>
        <p:txBody>
          <a:bodyPr/>
          <a:lstStyle/>
          <a:p>
            <a:r>
              <a:rPr lang="en-GB" altLang="en-US" sz="3600" dirty="0" smtClean="0">
                <a:solidFill>
                  <a:schemeClr val="bg1"/>
                </a:solidFill>
                <a:latin typeface="Arial Narrow" pitchFamily="34" charset="0"/>
              </a:rPr>
              <a:t>Sathya </a:t>
            </a:r>
            <a:r>
              <a:rPr lang="en-GB" altLang="en-US" sz="3600" dirty="0">
                <a:solidFill>
                  <a:schemeClr val="bg1"/>
                </a:solidFill>
                <a:latin typeface="Arial Narrow" pitchFamily="34" charset="0"/>
              </a:rPr>
              <a:t>Sai </a:t>
            </a:r>
            <a:r>
              <a:rPr lang="en-GB" altLang="en-US" sz="3600" dirty="0" smtClean="0">
                <a:solidFill>
                  <a:schemeClr val="bg1"/>
                </a:solidFill>
                <a:latin typeface="Arial Narrow" pitchFamily="34" charset="0"/>
              </a:rPr>
              <a:t>International Youth Council</a:t>
            </a:r>
            <a:r>
              <a:rPr lang="en-GB" altLang="en-US" sz="3600" dirty="0">
                <a:solidFill>
                  <a:schemeClr val="bg1"/>
                </a:solidFill>
                <a:latin typeface="Arial Narrow" pitchFamily="34" charset="0"/>
              </a:rPr>
              <a:t/>
            </a:r>
            <a:br>
              <a:rPr lang="en-GB" altLang="en-US" sz="3600" dirty="0">
                <a:solidFill>
                  <a:schemeClr val="bg1"/>
                </a:solidFill>
                <a:latin typeface="Arial Narrow" pitchFamily="34" charset="0"/>
              </a:rPr>
            </a:br>
            <a:r>
              <a:rPr lang="en-GB" altLang="en-US" sz="4000" b="1" dirty="0" smtClean="0">
                <a:solidFill>
                  <a:schemeClr val="bg1"/>
                </a:solidFill>
                <a:latin typeface="Arial Narrow" pitchFamily="34" charset="0"/>
              </a:rPr>
              <a:t>Serve the Planet 2014</a:t>
            </a:r>
            <a:endParaRPr lang="en-US" altLang="en-US" sz="3600" b="1" dirty="0">
              <a:solidFill>
                <a:schemeClr val="bg1"/>
              </a:solidFill>
              <a:latin typeface="Arial Narrow" pitchFamily="34" charset="0"/>
            </a:endParaRPr>
          </a:p>
        </p:txBody>
      </p:sp>
      <p:pic>
        <p:nvPicPr>
          <p:cNvPr id="31747" name="Picture 3" descr="12jy copy"/>
          <p:cNvPicPr>
            <a:picLocks noChangeAspect="1" noChangeArrowheads="1"/>
          </p:cNvPicPr>
          <p:nvPr/>
        </p:nvPicPr>
        <p:blipFill>
          <a:blip r:embed="rId3" cstate="print">
            <a:extLst>
              <a:ext uri="{28A0092B-C50C-407E-A947-70E740481C1C}">
                <a14:useLocalDpi xmlns:a14="http://schemas.microsoft.com/office/drawing/2010/main" val="0"/>
              </a:ext>
            </a:extLst>
          </a:blip>
          <a:srcRect l="10008" r="12462"/>
          <a:stretch>
            <a:fillRect/>
          </a:stretch>
        </p:blipFill>
        <p:spPr bwMode="auto">
          <a:xfrm>
            <a:off x="250825" y="44450"/>
            <a:ext cx="1184275" cy="1196975"/>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35496" y="1628800"/>
            <a:ext cx="9108504" cy="3639971"/>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dirty="0" smtClean="0">
                <a:solidFill>
                  <a:schemeClr val="bg1"/>
                </a:solidFill>
                <a:latin typeface="Pristina" pitchFamily="66" charset="0"/>
                <a:ea typeface="Segoe UI" pitchFamily="34" charset="0"/>
                <a:cs typeface="Segoe UI" pitchFamily="34" charset="0"/>
              </a:rPr>
              <a:t>Service Project </a:t>
            </a:r>
            <a:r>
              <a:rPr lang="en-US" sz="3200" dirty="0" smtClean="0">
                <a:solidFill>
                  <a:schemeClr val="bg1"/>
                </a:solidFill>
                <a:latin typeface="Pristina" pitchFamily="66" charset="0"/>
                <a:ea typeface="Segoe UI" pitchFamily="34" charset="0"/>
                <a:cs typeface="Segoe UI" pitchFamily="34" charset="0"/>
              </a:rPr>
              <a:t>Suggestions:</a:t>
            </a:r>
          </a:p>
          <a:p>
            <a:pPr algn="ctr">
              <a:lnSpc>
                <a:spcPct val="120000"/>
              </a:lnSpc>
            </a:pPr>
            <a:endParaRPr lang="en-US" sz="900" i="1" dirty="0" smtClean="0">
              <a:solidFill>
                <a:prstClr val="black"/>
              </a:solidFill>
              <a:latin typeface="Candara" pitchFamily="34" charset="0"/>
            </a:endParaRPr>
          </a:p>
          <a:p>
            <a:pPr algn="just">
              <a:lnSpc>
                <a:spcPct val="120000"/>
              </a:lnSpc>
            </a:pPr>
            <a:endParaRPr lang="en-US" sz="900" dirty="0" smtClean="0">
              <a:solidFill>
                <a:prstClr val="black"/>
              </a:solidFill>
              <a:latin typeface="Candara" pitchFamily="34" charset="0"/>
            </a:endParaRPr>
          </a:p>
          <a:p>
            <a:pPr marL="914400" lvl="1" indent="-457200">
              <a:lnSpc>
                <a:spcPct val="120000"/>
              </a:lnSpc>
              <a:buFont typeface="Arial"/>
              <a:buChar char="•"/>
            </a:pPr>
            <a:r>
              <a:rPr lang="en-US" sz="3200" dirty="0">
                <a:solidFill>
                  <a:prstClr val="black"/>
                </a:solidFill>
                <a:latin typeface="Candara" pitchFamily="34" charset="0"/>
              </a:rPr>
              <a:t>Providing nutritional food such as fruit</a:t>
            </a:r>
          </a:p>
          <a:p>
            <a:pPr marL="914400" lvl="1" indent="-457200">
              <a:lnSpc>
                <a:spcPct val="120000"/>
              </a:lnSpc>
              <a:buFont typeface="Arial"/>
              <a:buChar char="•"/>
            </a:pPr>
            <a:r>
              <a:rPr lang="en-US" sz="3200" dirty="0">
                <a:solidFill>
                  <a:prstClr val="black"/>
                </a:solidFill>
                <a:latin typeface="Candara" pitchFamily="34" charset="0"/>
              </a:rPr>
              <a:t>Provide Service at Orphanages</a:t>
            </a:r>
          </a:p>
          <a:p>
            <a:pPr marL="914400" lvl="1" indent="-457200">
              <a:lnSpc>
                <a:spcPct val="120000"/>
              </a:lnSpc>
              <a:buFont typeface="Arial"/>
              <a:buChar char="•"/>
            </a:pPr>
            <a:r>
              <a:rPr lang="en-US" sz="3200" dirty="0" smtClean="0">
                <a:solidFill>
                  <a:prstClr val="black"/>
                </a:solidFill>
                <a:latin typeface="Candara" pitchFamily="34" charset="0"/>
              </a:rPr>
              <a:t>Encourage and </a:t>
            </a:r>
            <a:r>
              <a:rPr lang="en-US" sz="3200" dirty="0">
                <a:solidFill>
                  <a:prstClr val="black"/>
                </a:solidFill>
                <a:latin typeface="Candara" pitchFamily="34" charset="0"/>
              </a:rPr>
              <a:t>support development of creativity, social skills and talent in </a:t>
            </a:r>
            <a:r>
              <a:rPr lang="en-US" sz="3200" dirty="0" smtClean="0">
                <a:solidFill>
                  <a:prstClr val="black"/>
                </a:solidFill>
                <a:latin typeface="Candara" pitchFamily="34" charset="0"/>
              </a:rPr>
              <a:t>children.</a:t>
            </a:r>
            <a:r>
              <a:rPr lang="en-US" sz="3200" dirty="0" smtClean="0">
                <a:solidFill>
                  <a:prstClr val="black"/>
                </a:solidFill>
                <a:latin typeface="Papyrus" pitchFamily="66" charset="0"/>
              </a:rPr>
              <a:t>             </a:t>
            </a:r>
            <a:endParaRPr lang="en-US" sz="3200" dirty="0">
              <a:solidFill>
                <a:prstClr val="black"/>
              </a:solidFill>
              <a:latin typeface="Papyrus" pitchFamily="66" charset="0"/>
            </a:endParaRPr>
          </a:p>
          <a:p>
            <a:pPr algn="just">
              <a:lnSpc>
                <a:spcPct val="120000"/>
              </a:lnSpc>
            </a:pPr>
            <a:r>
              <a:rPr lang="en-US" sz="2000" dirty="0" smtClean="0">
                <a:solidFill>
                  <a:prstClr val="black"/>
                </a:solidFill>
                <a:latin typeface="Papyrus" pitchFamily="66" charset="0"/>
              </a:rPr>
              <a:t>               </a:t>
            </a:r>
            <a:endParaRPr lang="en-US" sz="1400" dirty="0">
              <a:solidFill>
                <a:prstClr val="black"/>
              </a:solidFill>
              <a:latin typeface="Georgia" pitchFamily="18" charset="0"/>
            </a:endParaRPr>
          </a:p>
        </p:txBody>
      </p:sp>
    </p:spTree>
    <p:extLst>
      <p:ext uri="{BB962C8B-B14F-4D97-AF65-F5344CB8AC3E}">
        <p14:creationId xmlns:p14="http://schemas.microsoft.com/office/powerpoint/2010/main" val="5325449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916440"/>
            <a:ext cx="8574536" cy="475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46" name="Rectangle 2"/>
          <p:cNvSpPr>
            <a:spLocks noGrp="1" noChangeArrowheads="1"/>
          </p:cNvSpPr>
          <p:nvPr>
            <p:ph type="ctrTitle"/>
          </p:nvPr>
        </p:nvSpPr>
        <p:spPr>
          <a:xfrm>
            <a:off x="1331913" y="188913"/>
            <a:ext cx="7812087" cy="792162"/>
          </a:xfrm>
        </p:spPr>
        <p:txBody>
          <a:bodyPr/>
          <a:lstStyle/>
          <a:p>
            <a:r>
              <a:rPr lang="en-GB" altLang="en-US" sz="3600" dirty="0" smtClean="0">
                <a:solidFill>
                  <a:schemeClr val="bg1"/>
                </a:solidFill>
                <a:latin typeface="Arial Narrow" pitchFamily="34" charset="0"/>
              </a:rPr>
              <a:t>Sathya </a:t>
            </a:r>
            <a:r>
              <a:rPr lang="en-GB" altLang="en-US" sz="3600" dirty="0">
                <a:solidFill>
                  <a:schemeClr val="bg1"/>
                </a:solidFill>
                <a:latin typeface="Arial Narrow" pitchFamily="34" charset="0"/>
              </a:rPr>
              <a:t>Sai </a:t>
            </a:r>
            <a:r>
              <a:rPr lang="en-GB" altLang="en-US" sz="3600" dirty="0" smtClean="0">
                <a:solidFill>
                  <a:schemeClr val="bg1"/>
                </a:solidFill>
                <a:latin typeface="Arial Narrow" pitchFamily="34" charset="0"/>
              </a:rPr>
              <a:t>International Youth Council</a:t>
            </a:r>
            <a:r>
              <a:rPr lang="en-GB" altLang="en-US" sz="3600" dirty="0">
                <a:solidFill>
                  <a:schemeClr val="bg1"/>
                </a:solidFill>
                <a:latin typeface="Arial Narrow" pitchFamily="34" charset="0"/>
              </a:rPr>
              <a:t/>
            </a:r>
            <a:br>
              <a:rPr lang="en-GB" altLang="en-US" sz="3600" dirty="0">
                <a:solidFill>
                  <a:schemeClr val="bg1"/>
                </a:solidFill>
                <a:latin typeface="Arial Narrow" pitchFamily="34" charset="0"/>
              </a:rPr>
            </a:br>
            <a:r>
              <a:rPr lang="en-GB" altLang="en-US" sz="4000" b="1" dirty="0" smtClean="0">
                <a:solidFill>
                  <a:schemeClr val="bg1"/>
                </a:solidFill>
                <a:latin typeface="Arial Narrow" pitchFamily="34" charset="0"/>
              </a:rPr>
              <a:t>Serve the Planet 2014</a:t>
            </a:r>
            <a:endParaRPr lang="en-US" altLang="en-US" sz="3600" b="1" dirty="0">
              <a:solidFill>
                <a:schemeClr val="bg1"/>
              </a:solidFill>
              <a:latin typeface="Arial Narrow" pitchFamily="34" charset="0"/>
            </a:endParaRPr>
          </a:p>
        </p:txBody>
      </p:sp>
      <p:pic>
        <p:nvPicPr>
          <p:cNvPr id="31747" name="Picture 3" descr="12jy copy"/>
          <p:cNvPicPr>
            <a:picLocks noChangeAspect="1" noChangeArrowheads="1"/>
          </p:cNvPicPr>
          <p:nvPr/>
        </p:nvPicPr>
        <p:blipFill>
          <a:blip r:embed="rId4" cstate="print">
            <a:extLst>
              <a:ext uri="{28A0092B-C50C-407E-A947-70E740481C1C}">
                <a14:useLocalDpi xmlns:a14="http://schemas.microsoft.com/office/drawing/2010/main" val="0"/>
              </a:ext>
            </a:extLst>
          </a:blip>
          <a:srcRect l="10008" r="12462"/>
          <a:stretch>
            <a:fillRect/>
          </a:stretch>
        </p:blipFill>
        <p:spPr bwMode="auto">
          <a:xfrm>
            <a:off x="250825" y="44450"/>
            <a:ext cx="1184275" cy="11969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2666295" y="1404065"/>
            <a:ext cx="3786614" cy="584775"/>
          </a:xfrm>
          <a:prstGeom prst="rect">
            <a:avLst/>
          </a:prstGeom>
        </p:spPr>
        <p:txBody>
          <a:bodyPr wrap="none">
            <a:spAutoFit/>
          </a:bodyPr>
          <a:lstStyle/>
          <a:p>
            <a:pPr algn="ctr"/>
            <a:r>
              <a:rPr lang="en-US" sz="3200" dirty="0" smtClean="0">
                <a:solidFill>
                  <a:schemeClr val="bg1"/>
                </a:solidFill>
                <a:latin typeface="Pristina" pitchFamily="66" charset="0"/>
                <a:ea typeface="Segoe UI" pitchFamily="34" charset="0"/>
                <a:cs typeface="Segoe UI" pitchFamily="34" charset="0"/>
              </a:rPr>
              <a:t>Milestones and Deliverables</a:t>
            </a:r>
            <a:endParaRPr lang="en-US" sz="3200" dirty="0">
              <a:solidFill>
                <a:schemeClr val="bg1"/>
              </a:solidFill>
              <a:latin typeface="Pristina" pitchFamily="66" charset="0"/>
              <a:ea typeface="Segoe UI" pitchFamily="34" charset="0"/>
              <a:cs typeface="Segoe UI" pitchFamily="34" charset="0"/>
            </a:endParaRPr>
          </a:p>
        </p:txBody>
      </p:sp>
      <p:sp>
        <p:nvSpPr>
          <p:cNvPr id="27" name="Down Arrow 26"/>
          <p:cNvSpPr/>
          <p:nvPr/>
        </p:nvSpPr>
        <p:spPr>
          <a:xfrm rot="16200000">
            <a:off x="2449942" y="2924944"/>
            <a:ext cx="504056" cy="436404"/>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6200000"/>
              </a:camera>
              <a:lightRig rig="threePt" dir="t"/>
            </a:scene3d>
          </a:bodyPr>
          <a:lstStyle/>
          <a:p>
            <a:pPr algn="ctr"/>
            <a:r>
              <a:rPr lang="en-AU" dirty="0" smtClean="0"/>
              <a:t>2</a:t>
            </a:r>
            <a:endParaRPr lang="en-AU" dirty="0"/>
          </a:p>
        </p:txBody>
      </p:sp>
      <p:sp>
        <p:nvSpPr>
          <p:cNvPr id="28" name="Down Arrow 27"/>
          <p:cNvSpPr/>
          <p:nvPr/>
        </p:nvSpPr>
        <p:spPr>
          <a:xfrm rot="5400000">
            <a:off x="8638274" y="2310698"/>
            <a:ext cx="504056" cy="436404"/>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r>
              <a:rPr lang="en-AU" dirty="0" smtClean="0"/>
              <a:t>1</a:t>
            </a:r>
            <a:endParaRPr lang="en-AU" dirty="0"/>
          </a:p>
        </p:txBody>
      </p:sp>
      <p:sp>
        <p:nvSpPr>
          <p:cNvPr id="31" name="5-Point Star 30"/>
          <p:cNvSpPr/>
          <p:nvPr/>
        </p:nvSpPr>
        <p:spPr>
          <a:xfrm>
            <a:off x="4572000" y="2204864"/>
            <a:ext cx="288032" cy="288032"/>
          </a:xfrm>
          <a:prstGeom prst="star5">
            <a:avLst/>
          </a:pr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2" name="5-Point Star 31"/>
          <p:cNvSpPr/>
          <p:nvPr/>
        </p:nvSpPr>
        <p:spPr>
          <a:xfrm>
            <a:off x="6516216" y="5157192"/>
            <a:ext cx="288032" cy="28803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05518176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1331913" y="188913"/>
            <a:ext cx="7812087" cy="792162"/>
          </a:xfrm>
        </p:spPr>
        <p:txBody>
          <a:bodyPr/>
          <a:lstStyle/>
          <a:p>
            <a:r>
              <a:rPr lang="en-GB" altLang="en-US" sz="3600" dirty="0" smtClean="0">
                <a:solidFill>
                  <a:schemeClr val="bg1"/>
                </a:solidFill>
                <a:latin typeface="Arial Narrow" pitchFamily="34" charset="0"/>
              </a:rPr>
              <a:t>Sathya </a:t>
            </a:r>
            <a:r>
              <a:rPr lang="en-GB" altLang="en-US" sz="3600" dirty="0">
                <a:solidFill>
                  <a:schemeClr val="bg1"/>
                </a:solidFill>
                <a:latin typeface="Arial Narrow" pitchFamily="34" charset="0"/>
              </a:rPr>
              <a:t>Sai </a:t>
            </a:r>
            <a:r>
              <a:rPr lang="en-GB" altLang="en-US" sz="3600" dirty="0" smtClean="0">
                <a:solidFill>
                  <a:schemeClr val="bg1"/>
                </a:solidFill>
                <a:latin typeface="Arial Narrow" pitchFamily="34" charset="0"/>
              </a:rPr>
              <a:t>International Youth Council</a:t>
            </a:r>
            <a:r>
              <a:rPr lang="en-GB" altLang="en-US" sz="3600" dirty="0">
                <a:solidFill>
                  <a:schemeClr val="bg1"/>
                </a:solidFill>
                <a:latin typeface="Arial Narrow" pitchFamily="34" charset="0"/>
              </a:rPr>
              <a:t/>
            </a:r>
            <a:br>
              <a:rPr lang="en-GB" altLang="en-US" sz="3600" dirty="0">
                <a:solidFill>
                  <a:schemeClr val="bg1"/>
                </a:solidFill>
                <a:latin typeface="Arial Narrow" pitchFamily="34" charset="0"/>
              </a:rPr>
            </a:br>
            <a:r>
              <a:rPr lang="en-GB" altLang="en-US" sz="4000" b="1" dirty="0" smtClean="0">
                <a:solidFill>
                  <a:schemeClr val="bg1"/>
                </a:solidFill>
                <a:latin typeface="Arial Narrow" pitchFamily="34" charset="0"/>
              </a:rPr>
              <a:t>International Youth Festival</a:t>
            </a:r>
            <a:endParaRPr lang="en-US" altLang="en-US" sz="3600" b="1" dirty="0">
              <a:solidFill>
                <a:schemeClr val="bg1"/>
              </a:solidFill>
              <a:latin typeface="Arial Narrow" pitchFamily="34" charset="0"/>
            </a:endParaRPr>
          </a:p>
        </p:txBody>
      </p:sp>
      <p:pic>
        <p:nvPicPr>
          <p:cNvPr id="31747" name="Picture 3" descr="12jy copy"/>
          <p:cNvPicPr>
            <a:picLocks noChangeAspect="1" noChangeArrowheads="1"/>
          </p:cNvPicPr>
          <p:nvPr/>
        </p:nvPicPr>
        <p:blipFill>
          <a:blip r:embed="rId3" cstate="print">
            <a:extLst>
              <a:ext uri="{28A0092B-C50C-407E-A947-70E740481C1C}">
                <a14:useLocalDpi xmlns:a14="http://schemas.microsoft.com/office/drawing/2010/main" val="0"/>
              </a:ext>
            </a:extLst>
          </a:blip>
          <a:srcRect l="10008" r="12462"/>
          <a:stretch>
            <a:fillRect/>
          </a:stretch>
        </p:blipFill>
        <p:spPr bwMode="auto">
          <a:xfrm>
            <a:off x="250825" y="44450"/>
            <a:ext cx="1184275" cy="1196975"/>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35496" y="1484784"/>
            <a:ext cx="9108504" cy="584775"/>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dirty="0" smtClean="0">
                <a:solidFill>
                  <a:schemeClr val="bg1"/>
                </a:solidFill>
                <a:latin typeface="Pristina" pitchFamily="66" charset="0"/>
                <a:ea typeface="Segoe UI" pitchFamily="34" charset="0"/>
                <a:cs typeface="Segoe UI" pitchFamily="34" charset="0"/>
              </a:rPr>
              <a:t>Pre-Festival Survey Results</a:t>
            </a:r>
            <a:endParaRPr lang="en-US" sz="900" dirty="0">
              <a:solidFill>
                <a:prstClr val="black"/>
              </a:solidFill>
              <a:latin typeface="Candara"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2704250951"/>
              </p:ext>
            </p:extLst>
          </p:nvPr>
        </p:nvGraphicFramePr>
        <p:xfrm>
          <a:off x="255057" y="2204864"/>
          <a:ext cx="4338923" cy="4248471"/>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4716016" y="2103814"/>
            <a:ext cx="4355976" cy="4396588"/>
          </a:xfrm>
          <a:prstGeom prst="rect">
            <a:avLst/>
          </a:prstGeom>
          <a:noFill/>
        </p:spPr>
        <p:txBody>
          <a:bodyPr wrap="square" rtlCol="0">
            <a:spAutoFit/>
          </a:bodyPr>
          <a:lstStyle/>
          <a:p>
            <a:pPr marL="285750" indent="-285750">
              <a:lnSpc>
                <a:spcPct val="130000"/>
              </a:lnSpc>
              <a:buFont typeface="Arial" panose="020B0604020202020204" pitchFamily="34" charset="0"/>
              <a:buChar char="•"/>
            </a:pPr>
            <a:r>
              <a:rPr lang="en-AU" sz="3200" dirty="0" smtClean="0">
                <a:solidFill>
                  <a:schemeClr val="bg1"/>
                </a:solidFill>
              </a:rPr>
              <a:t>International </a:t>
            </a:r>
            <a:r>
              <a:rPr lang="en-AU" sz="3200" dirty="0" smtClean="0">
                <a:solidFill>
                  <a:schemeClr val="bg1"/>
                </a:solidFill>
              </a:rPr>
              <a:t>Youth Festival will be held in </a:t>
            </a:r>
            <a:r>
              <a:rPr lang="en-AU" sz="3200" b="1" dirty="0" smtClean="0">
                <a:solidFill>
                  <a:schemeClr val="bg1"/>
                </a:solidFill>
              </a:rPr>
              <a:t>July 2016</a:t>
            </a:r>
            <a:r>
              <a:rPr lang="en-AU" sz="3200" dirty="0" smtClean="0">
                <a:solidFill>
                  <a:schemeClr val="bg1"/>
                </a:solidFill>
              </a:rPr>
              <a:t>, before Guru Poornima. </a:t>
            </a:r>
          </a:p>
          <a:p>
            <a:pPr marL="285750" indent="-285750">
              <a:lnSpc>
                <a:spcPct val="130000"/>
              </a:lnSpc>
              <a:buFont typeface="Arial" panose="020B0604020202020204" pitchFamily="34" charset="0"/>
              <a:buChar char="•"/>
            </a:pPr>
            <a:r>
              <a:rPr lang="en-AU" sz="2200" dirty="0" smtClean="0"/>
              <a:t>Allows Youth to attend the World Conference 2015 and Prashanti Council members to attend the Youth Festival. </a:t>
            </a:r>
            <a:endParaRPr lang="en-AU" sz="2200" dirty="0"/>
          </a:p>
        </p:txBody>
      </p:sp>
    </p:spTree>
    <p:extLst>
      <p:ext uri="{BB962C8B-B14F-4D97-AF65-F5344CB8AC3E}">
        <p14:creationId xmlns:p14="http://schemas.microsoft.com/office/powerpoint/2010/main" val="22271788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1340768"/>
            <a:ext cx="5758458" cy="2824682"/>
          </a:xfrm>
          <a:prstGeom prst="rect">
            <a:avLst/>
          </a:prstGeom>
        </p:spPr>
      </p:pic>
      <p:sp>
        <p:nvSpPr>
          <p:cNvPr id="8" name="Title 1"/>
          <p:cNvSpPr txBox="1">
            <a:spLocks/>
          </p:cNvSpPr>
          <p:nvPr/>
        </p:nvSpPr>
        <p:spPr>
          <a:xfrm>
            <a:off x="251520" y="4293096"/>
            <a:ext cx="8742040" cy="2232248"/>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marL="342900" indent="-342900" algn="l">
              <a:lnSpc>
                <a:spcPct val="200000"/>
              </a:lnSpc>
              <a:buFont typeface="Arial" panose="020B0604020202020204" pitchFamily="34" charset="0"/>
              <a:buChar char="•"/>
            </a:pPr>
            <a:r>
              <a:rPr lang="en-GB" sz="2400" b="1" dirty="0" smtClean="0">
                <a:solidFill>
                  <a:srgbClr val="09213B"/>
                </a:solidFill>
                <a:effectLst/>
                <a:latin typeface="News Gothic MT"/>
              </a:rPr>
              <a:t>Deviesh Tankaria – </a:t>
            </a:r>
            <a:r>
              <a:rPr lang="en-GB" sz="2400" b="1" dirty="0" err="1" smtClean="0">
                <a:solidFill>
                  <a:srgbClr val="09213B"/>
                </a:solidFill>
                <a:effectLst/>
                <a:latin typeface="News Gothic MT"/>
              </a:rPr>
              <a:t>deviesh_tankaria@</a:t>
            </a:r>
            <a:r>
              <a:rPr lang="en-GB" sz="2400" b="1" dirty="0" err="1" smtClean="0">
                <a:solidFill>
                  <a:srgbClr val="09213B"/>
                </a:solidFill>
                <a:effectLst/>
                <a:latin typeface="News Gothic MT"/>
              </a:rPr>
              <a:t>hotmail.com</a:t>
            </a:r>
            <a:r>
              <a:rPr lang="en-GB" sz="2400" b="1" dirty="0" smtClean="0">
                <a:solidFill>
                  <a:srgbClr val="09213B"/>
                </a:solidFill>
                <a:effectLst/>
                <a:latin typeface="News Gothic MT"/>
              </a:rPr>
              <a:t> </a:t>
            </a:r>
          </a:p>
          <a:p>
            <a:pPr marL="342900" indent="-342900" algn="l">
              <a:lnSpc>
                <a:spcPct val="200000"/>
              </a:lnSpc>
              <a:buFont typeface="Arial" panose="020B0604020202020204" pitchFamily="34" charset="0"/>
              <a:buChar char="•"/>
            </a:pPr>
            <a:r>
              <a:rPr lang="en-GB" sz="2400" b="1" dirty="0" err="1" smtClean="0">
                <a:solidFill>
                  <a:srgbClr val="09213B"/>
                </a:solidFill>
                <a:effectLst/>
                <a:latin typeface="News Gothic MT"/>
              </a:rPr>
              <a:t>Dr</a:t>
            </a:r>
            <a:r>
              <a:rPr lang="en-GB" sz="2400" b="1" dirty="0" err="1" smtClean="0">
                <a:solidFill>
                  <a:srgbClr val="09213B"/>
                </a:solidFill>
                <a:effectLst/>
                <a:latin typeface="News Gothic MT"/>
              </a:rPr>
              <a:t>.</a:t>
            </a:r>
            <a:r>
              <a:rPr lang="en-GB" sz="2400" b="1" dirty="0" smtClean="0">
                <a:solidFill>
                  <a:srgbClr val="09213B"/>
                </a:solidFill>
                <a:effectLst/>
                <a:latin typeface="News Gothic MT"/>
              </a:rPr>
              <a:t> Joe Phaneuf – </a:t>
            </a:r>
            <a:r>
              <a:rPr lang="en-GB" sz="2400" b="1" dirty="0" err="1" smtClean="0">
                <a:solidFill>
                  <a:srgbClr val="09213B"/>
                </a:solidFill>
                <a:effectLst/>
                <a:latin typeface="News Gothic MT"/>
              </a:rPr>
              <a:t>joephaneuf@</a:t>
            </a:r>
            <a:r>
              <a:rPr lang="en-GB" sz="2400" b="1" dirty="0" err="1" smtClean="0">
                <a:solidFill>
                  <a:srgbClr val="09213B"/>
                </a:solidFill>
                <a:effectLst/>
                <a:latin typeface="News Gothic MT"/>
              </a:rPr>
              <a:t>yahoo.com</a:t>
            </a:r>
            <a:endParaRPr lang="en-GB" sz="2400" b="1" dirty="0" smtClean="0">
              <a:solidFill>
                <a:srgbClr val="09213B"/>
              </a:solidFill>
              <a:effectLst/>
              <a:latin typeface="News Gothic MT"/>
            </a:endParaRPr>
          </a:p>
          <a:p>
            <a:pPr marL="342900" lvl="0" indent="-342900" algn="l">
              <a:lnSpc>
                <a:spcPct val="200000"/>
              </a:lnSpc>
              <a:spcBef>
                <a:spcPts val="0"/>
              </a:spcBef>
              <a:buFont typeface="Arial" panose="020B0604020202020204" pitchFamily="34" charset="0"/>
              <a:buChar char="•"/>
            </a:pPr>
            <a:r>
              <a:rPr lang="en-GB" sz="2400" b="1" dirty="0" err="1">
                <a:solidFill>
                  <a:srgbClr val="09213B"/>
                </a:solidFill>
                <a:effectLst/>
                <a:latin typeface="News Gothic MT"/>
                <a:ea typeface="+mn-ea"/>
                <a:cs typeface="+mn-cs"/>
              </a:rPr>
              <a:t>Shivendra</a:t>
            </a:r>
            <a:r>
              <a:rPr lang="en-GB" sz="2400" b="1" dirty="0">
                <a:solidFill>
                  <a:srgbClr val="09213B"/>
                </a:solidFill>
                <a:effectLst/>
                <a:latin typeface="News Gothic MT"/>
                <a:ea typeface="+mn-ea"/>
                <a:cs typeface="+mn-cs"/>
              </a:rPr>
              <a:t> Kumar – </a:t>
            </a:r>
            <a:r>
              <a:rPr lang="en-GB" sz="2400" b="1" dirty="0" err="1">
                <a:solidFill>
                  <a:srgbClr val="09213B"/>
                </a:solidFill>
                <a:effectLst/>
                <a:latin typeface="News Gothic MT"/>
                <a:ea typeface="+mn-ea"/>
                <a:cs typeface="+mn-cs"/>
              </a:rPr>
              <a:t>kumar.shivend@</a:t>
            </a:r>
            <a:r>
              <a:rPr lang="en-GB" sz="2400" b="1" dirty="0" err="1" smtClean="0">
                <a:solidFill>
                  <a:srgbClr val="09213B"/>
                </a:solidFill>
                <a:effectLst/>
                <a:latin typeface="News Gothic MT"/>
                <a:ea typeface="+mn-ea"/>
                <a:cs typeface="+mn-cs"/>
              </a:rPr>
              <a:t>gmail.com</a:t>
            </a:r>
            <a:endParaRPr lang="en-GB" sz="2400" b="1" dirty="0">
              <a:solidFill>
                <a:srgbClr val="09213B"/>
              </a:solidFill>
              <a:effectLst/>
              <a:latin typeface="News Gothic MT"/>
              <a:ea typeface="+mn-ea"/>
              <a:cs typeface="+mn-cs"/>
            </a:endParaRPr>
          </a:p>
        </p:txBody>
      </p:sp>
      <p:pic>
        <p:nvPicPr>
          <p:cNvPr id="9" name="Picture 3" descr="12jy copy"/>
          <p:cNvPicPr>
            <a:picLocks noChangeAspect="1" noChangeArrowheads="1"/>
          </p:cNvPicPr>
          <p:nvPr/>
        </p:nvPicPr>
        <p:blipFill>
          <a:blip r:embed="rId4" cstate="print">
            <a:extLst>
              <a:ext uri="{28A0092B-C50C-407E-A947-70E740481C1C}">
                <a14:useLocalDpi xmlns:a14="http://schemas.microsoft.com/office/drawing/2010/main" val="0"/>
              </a:ext>
            </a:extLst>
          </a:blip>
          <a:srcRect l="10008" r="12462"/>
          <a:stretch>
            <a:fillRect/>
          </a:stretch>
        </p:blipFill>
        <p:spPr bwMode="auto">
          <a:xfrm>
            <a:off x="250825" y="44450"/>
            <a:ext cx="1184275" cy="119697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2"/>
          <p:cNvSpPr txBox="1">
            <a:spLocks noChangeArrowheads="1"/>
          </p:cNvSpPr>
          <p:nvPr/>
        </p:nvSpPr>
        <p:spPr bwMode="auto">
          <a:xfrm>
            <a:off x="1331913" y="188913"/>
            <a:ext cx="7812087"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GB" altLang="en-US" sz="3600" dirty="0" err="1" smtClean="0">
                <a:solidFill>
                  <a:schemeClr val="bg1"/>
                </a:solidFill>
                <a:latin typeface="Arial Narrow" pitchFamily="34" charset="0"/>
              </a:rPr>
              <a:t>Sathya</a:t>
            </a:r>
            <a:r>
              <a:rPr lang="en-GB" altLang="en-US" sz="3600" dirty="0" smtClean="0">
                <a:solidFill>
                  <a:schemeClr val="bg1"/>
                </a:solidFill>
                <a:latin typeface="Arial Narrow" pitchFamily="34" charset="0"/>
              </a:rPr>
              <a:t> </a:t>
            </a:r>
            <a:r>
              <a:rPr lang="en-GB" altLang="en-US" sz="3600" dirty="0" err="1" smtClean="0">
                <a:solidFill>
                  <a:schemeClr val="bg1"/>
                </a:solidFill>
                <a:latin typeface="Arial Narrow" pitchFamily="34" charset="0"/>
              </a:rPr>
              <a:t>Sai</a:t>
            </a:r>
            <a:r>
              <a:rPr lang="en-GB" altLang="en-US" sz="3600" dirty="0" smtClean="0">
                <a:solidFill>
                  <a:schemeClr val="bg1"/>
                </a:solidFill>
                <a:latin typeface="Arial Narrow" pitchFamily="34" charset="0"/>
              </a:rPr>
              <a:t> International Youth Council</a:t>
            </a:r>
            <a:br>
              <a:rPr lang="en-GB" altLang="en-US" sz="3600" dirty="0" smtClean="0">
                <a:solidFill>
                  <a:schemeClr val="bg1"/>
                </a:solidFill>
                <a:latin typeface="Arial Narrow" pitchFamily="34" charset="0"/>
              </a:rPr>
            </a:br>
            <a:r>
              <a:rPr lang="en-GB" altLang="en-US" sz="4000" b="1" dirty="0" smtClean="0">
                <a:solidFill>
                  <a:schemeClr val="bg1"/>
                </a:solidFill>
                <a:latin typeface="Arial Narrow" pitchFamily="34" charset="0"/>
              </a:rPr>
              <a:t>Questions</a:t>
            </a:r>
            <a:endParaRPr lang="en-US" altLang="en-US" sz="3600" b="1" dirty="0">
              <a:solidFill>
                <a:schemeClr val="bg1"/>
              </a:solidFill>
              <a:latin typeface="Arial Narrow" pitchFamily="34" charset="0"/>
            </a:endParaRPr>
          </a:p>
        </p:txBody>
      </p:sp>
    </p:spTree>
    <p:extLst>
      <p:ext uri="{BB962C8B-B14F-4D97-AF65-F5344CB8AC3E}">
        <p14:creationId xmlns:p14="http://schemas.microsoft.com/office/powerpoint/2010/main" val="1698417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080120"/>
          </a:xfrm>
        </p:spPr>
        <p:txBody>
          <a:bodyPr/>
          <a:lstStyle/>
          <a:p>
            <a:r>
              <a:rPr lang="en-GB" sz="3600" b="1" dirty="0" smtClean="0">
                <a:solidFill>
                  <a:srgbClr val="FF7C80"/>
                </a:solidFill>
              </a:rPr>
              <a:t>Leadership: The History </a:t>
            </a:r>
            <a:endParaRPr lang="en-GB" sz="3600" b="1" dirty="0">
              <a:solidFill>
                <a:srgbClr val="FF7C80"/>
              </a:solidFill>
            </a:endParaRPr>
          </a:p>
        </p:txBody>
      </p:sp>
      <p:sp>
        <p:nvSpPr>
          <p:cNvPr id="4" name="Date Placeholder 3"/>
          <p:cNvSpPr>
            <a:spLocks noGrp="1"/>
          </p:cNvSpPr>
          <p:nvPr>
            <p:ph type="dt" sz="half" idx="10"/>
          </p:nvPr>
        </p:nvSpPr>
        <p:spPr/>
        <p:txBody>
          <a:bodyPr/>
          <a:lstStyle/>
          <a:p>
            <a:r>
              <a:rPr lang="en-US" dirty="0" smtClean="0">
                <a:solidFill>
                  <a:prstClr val="white"/>
                </a:solidFill>
                <a:latin typeface="News Gothic MT"/>
              </a:rPr>
              <a:t>9</a:t>
            </a:r>
            <a:r>
              <a:rPr lang="en-US" baseline="30000" dirty="0" smtClean="0">
                <a:solidFill>
                  <a:prstClr val="white"/>
                </a:solidFill>
                <a:latin typeface="News Gothic MT"/>
              </a:rPr>
              <a:t>th</a:t>
            </a:r>
            <a:r>
              <a:rPr lang="en-US" dirty="0" smtClean="0">
                <a:solidFill>
                  <a:prstClr val="white"/>
                </a:solidFill>
                <a:latin typeface="News Gothic MT"/>
              </a:rPr>
              <a:t> July 2014</a:t>
            </a:r>
            <a:endParaRPr lang="en-US" dirty="0">
              <a:solidFill>
                <a:prstClr val="white"/>
              </a:solidFill>
              <a:latin typeface="News Gothic MT"/>
            </a:endParaRPr>
          </a:p>
        </p:txBody>
      </p:sp>
      <p:sp>
        <p:nvSpPr>
          <p:cNvPr id="5" name="Footer Placeholder 4"/>
          <p:cNvSpPr>
            <a:spLocks noGrp="1"/>
          </p:cNvSpPr>
          <p:nvPr>
            <p:ph type="ftr" sz="quarter" idx="11"/>
          </p:nvPr>
        </p:nvSpPr>
        <p:spPr>
          <a:xfrm>
            <a:off x="683568" y="6381328"/>
            <a:ext cx="3183612" cy="365125"/>
          </a:xfrm>
        </p:spPr>
        <p:txBody>
          <a:bodyPr/>
          <a:lstStyle/>
          <a:p>
            <a:r>
              <a:rPr lang="en-US" dirty="0" smtClean="0">
                <a:solidFill>
                  <a:prstClr val="white"/>
                </a:solidFill>
                <a:latin typeface="News Gothic MT"/>
              </a:rPr>
              <a:t>Sathya Sai International Leadership Programme</a:t>
            </a:r>
            <a:endParaRPr lang="en-US" dirty="0">
              <a:solidFill>
                <a:prstClr val="white"/>
              </a:solidFill>
              <a:latin typeface="News Gothic MT"/>
            </a:endParaRPr>
          </a:p>
        </p:txBody>
      </p:sp>
      <p:sp>
        <p:nvSpPr>
          <p:cNvPr id="7" name="Title 1"/>
          <p:cNvSpPr txBox="1">
            <a:spLocks/>
          </p:cNvSpPr>
          <p:nvPr/>
        </p:nvSpPr>
        <p:spPr>
          <a:xfrm>
            <a:off x="395536" y="1772816"/>
            <a:ext cx="8229600" cy="4608512"/>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marL="285750" indent="-285750" algn="l">
              <a:buFont typeface="Arial" panose="020B0604020202020204" pitchFamily="34" charset="0"/>
              <a:buChar char="•"/>
            </a:pPr>
            <a:r>
              <a:rPr lang="en-GB" sz="3200" b="1" i="1" dirty="0" smtClean="0">
                <a:solidFill>
                  <a:srgbClr val="09213B"/>
                </a:solidFill>
                <a:effectLst/>
                <a:latin typeface="Calibri"/>
                <a:cs typeface="Calibri"/>
              </a:rPr>
              <a:t>Sathya Sai World Youth Conference 1997</a:t>
            </a:r>
            <a:endParaRPr lang="en-GB" sz="3200" b="1" i="1" dirty="0">
              <a:solidFill>
                <a:srgbClr val="09213B"/>
              </a:solidFill>
              <a:effectLst/>
              <a:latin typeface="Calibri"/>
              <a:cs typeface="Calibri"/>
            </a:endParaRPr>
          </a:p>
          <a:p>
            <a:pPr marL="285750" indent="-285750" algn="l">
              <a:buFont typeface="Arial" panose="020B0604020202020204" pitchFamily="34" charset="0"/>
              <a:buChar char="•"/>
            </a:pPr>
            <a:r>
              <a:rPr lang="en-GB" sz="3200" b="1" i="1" dirty="0" smtClean="0">
                <a:solidFill>
                  <a:srgbClr val="09213B"/>
                </a:solidFill>
                <a:effectLst/>
                <a:latin typeface="Calibri"/>
                <a:cs typeface="Calibri"/>
              </a:rPr>
              <a:t> History of Sai Leadership programs </a:t>
            </a:r>
          </a:p>
          <a:p>
            <a:pPr marL="285750" indent="-285750" algn="l">
              <a:buFont typeface="Arial" panose="020B0604020202020204" pitchFamily="34" charset="0"/>
              <a:buChar char="•"/>
            </a:pPr>
            <a:endParaRPr lang="en-GB" sz="1600" dirty="0" smtClean="0">
              <a:solidFill>
                <a:srgbClr val="09213B"/>
              </a:solidFill>
              <a:latin typeface="News Gothic MT"/>
            </a:endParaRPr>
          </a:p>
          <a:p>
            <a:pPr marL="285750" indent="-285750" algn="l">
              <a:buFont typeface="Arial" panose="020B0604020202020204" pitchFamily="34" charset="0"/>
              <a:buChar char="•"/>
            </a:pPr>
            <a:endParaRPr lang="en-GB" sz="1600" dirty="0" smtClean="0">
              <a:solidFill>
                <a:srgbClr val="09213B"/>
              </a:solidFill>
              <a:latin typeface="News Gothic MT"/>
            </a:endParaRPr>
          </a:p>
          <a:p>
            <a:pPr marL="285750" indent="-285750" algn="l">
              <a:buFont typeface="Arial" panose="020B0604020202020204" pitchFamily="34" charset="0"/>
              <a:buChar char="•"/>
            </a:pPr>
            <a:endParaRPr lang="en-GB" sz="1600" dirty="0">
              <a:solidFill>
                <a:srgbClr val="09213B"/>
              </a:solidFill>
              <a:latin typeface="News Gothic MT"/>
            </a:endParaRPr>
          </a:p>
        </p:txBody>
      </p:sp>
    </p:spTree>
    <p:extLst>
      <p:ext uri="{BB962C8B-B14F-4D97-AF65-F5344CB8AC3E}">
        <p14:creationId xmlns:p14="http://schemas.microsoft.com/office/powerpoint/2010/main" val="414620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608"/>
            <a:ext cx="8229600" cy="1600200"/>
          </a:xfrm>
        </p:spPr>
        <p:txBody>
          <a:bodyPr/>
          <a:lstStyle/>
          <a:p>
            <a:r>
              <a:rPr lang="en-GB" sz="3600" b="1" dirty="0" smtClean="0">
                <a:solidFill>
                  <a:srgbClr val="FF7C80"/>
                </a:solidFill>
              </a:rPr>
              <a:t>The future of the world rests in the hands of the youth </a:t>
            </a:r>
            <a:endParaRPr lang="en-GB" sz="3600" b="1" dirty="0">
              <a:solidFill>
                <a:srgbClr val="FF7C80"/>
              </a:solidFill>
            </a:endParaRPr>
          </a:p>
        </p:txBody>
      </p:sp>
      <p:sp>
        <p:nvSpPr>
          <p:cNvPr id="3" name="Content Placeholder 2"/>
          <p:cNvSpPr>
            <a:spLocks noGrp="1"/>
          </p:cNvSpPr>
          <p:nvPr>
            <p:ph idx="1"/>
          </p:nvPr>
        </p:nvSpPr>
        <p:spPr>
          <a:xfrm>
            <a:off x="467544" y="1556792"/>
            <a:ext cx="8229600" cy="4525963"/>
          </a:xfrm>
        </p:spPr>
        <p:txBody>
          <a:bodyPr>
            <a:normAutofit/>
          </a:bodyPr>
          <a:lstStyle/>
          <a:p>
            <a:endParaRPr lang="en-GB" sz="2000" dirty="0">
              <a:solidFill>
                <a:schemeClr val="tx2"/>
              </a:solidFill>
              <a:latin typeface="+mn-lt"/>
            </a:endParaRPr>
          </a:p>
          <a:p>
            <a:pPr marL="0" indent="0">
              <a:buNone/>
            </a:pPr>
            <a:r>
              <a:rPr lang="en-GB" sz="3200" i="1" dirty="0" smtClean="0">
                <a:latin typeface="Calibri"/>
                <a:cs typeface="Calibri"/>
              </a:rPr>
              <a:t>“The </a:t>
            </a:r>
            <a:r>
              <a:rPr lang="en-GB" sz="3200" i="1" dirty="0">
                <a:latin typeface="Calibri"/>
                <a:cs typeface="Calibri"/>
              </a:rPr>
              <a:t>future of the country depends on the skill and the sincerity of the youth. Therefore, the necessary enthusiasm and encouragement must be generated among the youth. All my hopes are based on the students, the youth. They are very dear to </a:t>
            </a:r>
            <a:r>
              <a:rPr lang="en-GB" sz="3200" i="1" dirty="0" smtClean="0">
                <a:latin typeface="Calibri"/>
                <a:cs typeface="Calibri"/>
              </a:rPr>
              <a:t>me” </a:t>
            </a:r>
            <a:r>
              <a:rPr lang="en-GB" i="1" dirty="0">
                <a:latin typeface="Calibri"/>
                <a:cs typeface="Calibri"/>
              </a:rPr>
              <a:t> </a:t>
            </a:r>
            <a:r>
              <a:rPr lang="en-GB" i="1" dirty="0" err="1" smtClean="0">
                <a:latin typeface="Calibri"/>
                <a:cs typeface="Calibri"/>
              </a:rPr>
              <a:t>Sathya</a:t>
            </a:r>
            <a:r>
              <a:rPr lang="en-GB" i="1" dirty="0" smtClean="0">
                <a:latin typeface="Calibri"/>
                <a:cs typeface="Calibri"/>
              </a:rPr>
              <a:t> </a:t>
            </a:r>
            <a:r>
              <a:rPr lang="en-GB" i="1" dirty="0" err="1">
                <a:latin typeface="Calibri"/>
                <a:cs typeface="Calibri"/>
              </a:rPr>
              <a:t>Sai</a:t>
            </a:r>
            <a:r>
              <a:rPr lang="en-GB" i="1" dirty="0">
                <a:latin typeface="Calibri"/>
                <a:cs typeface="Calibri"/>
              </a:rPr>
              <a:t> Speaks IX (old edition), 34, 184</a:t>
            </a:r>
            <a:r>
              <a:rPr lang="en-GB" sz="3200" i="1" dirty="0">
                <a:latin typeface="Calibri"/>
                <a:cs typeface="Calibri"/>
              </a:rPr>
              <a:t>.</a:t>
            </a:r>
            <a:endParaRPr lang="en-GB" sz="3200" i="1" dirty="0" smtClean="0">
              <a:solidFill>
                <a:schemeClr val="tx2"/>
              </a:solidFill>
              <a:latin typeface="Calibri"/>
              <a:cs typeface="Calibri"/>
            </a:endParaRPr>
          </a:p>
          <a:p>
            <a:endParaRPr lang="en-GB" sz="2000" dirty="0">
              <a:solidFill>
                <a:schemeClr val="tx2"/>
              </a:solidFill>
              <a:effectLst>
                <a:outerShdw blurRad="38100" dist="38100" dir="2700000" algn="tl">
                  <a:srgbClr val="000000">
                    <a:alpha val="43137"/>
                  </a:srgbClr>
                </a:outerShdw>
              </a:effectLst>
              <a:latin typeface="+mn-lt"/>
            </a:endParaRPr>
          </a:p>
          <a:p>
            <a:endParaRPr lang="en-GB" sz="2000" dirty="0">
              <a:solidFill>
                <a:schemeClr val="tx2"/>
              </a:solidFill>
              <a:effectLst>
                <a:outerShdw blurRad="38100" dist="38100" dir="2700000" algn="tl">
                  <a:srgbClr val="000000">
                    <a:alpha val="43137"/>
                  </a:srgbClr>
                </a:outerShdw>
              </a:effectLst>
              <a:latin typeface="+mn-lt"/>
            </a:endParaRPr>
          </a:p>
        </p:txBody>
      </p:sp>
      <p:sp>
        <p:nvSpPr>
          <p:cNvPr id="4" name="Date Placeholder 3"/>
          <p:cNvSpPr>
            <a:spLocks noGrp="1"/>
          </p:cNvSpPr>
          <p:nvPr>
            <p:ph type="dt" sz="half" idx="10"/>
          </p:nvPr>
        </p:nvSpPr>
        <p:spPr/>
        <p:txBody>
          <a:bodyPr/>
          <a:lstStyle/>
          <a:p>
            <a:r>
              <a:rPr lang="en-US" dirty="0" smtClean="0">
                <a:solidFill>
                  <a:prstClr val="white"/>
                </a:solidFill>
                <a:latin typeface="News Gothic MT"/>
              </a:rPr>
              <a:t>9</a:t>
            </a:r>
            <a:r>
              <a:rPr lang="en-US" baseline="30000" dirty="0" smtClean="0">
                <a:solidFill>
                  <a:prstClr val="white"/>
                </a:solidFill>
                <a:latin typeface="News Gothic MT"/>
              </a:rPr>
              <a:t>th</a:t>
            </a:r>
            <a:r>
              <a:rPr lang="en-US" dirty="0" smtClean="0">
                <a:solidFill>
                  <a:prstClr val="white"/>
                </a:solidFill>
                <a:latin typeface="News Gothic MT"/>
              </a:rPr>
              <a:t> July 2014</a:t>
            </a:r>
            <a:endParaRPr lang="en-US" dirty="0">
              <a:solidFill>
                <a:prstClr val="white"/>
              </a:solidFill>
              <a:latin typeface="News Gothic MT"/>
            </a:endParaRPr>
          </a:p>
        </p:txBody>
      </p:sp>
      <p:sp>
        <p:nvSpPr>
          <p:cNvPr id="7" name="Footer Placeholder 4"/>
          <p:cNvSpPr txBox="1">
            <a:spLocks/>
          </p:cNvSpPr>
          <p:nvPr/>
        </p:nvSpPr>
        <p:spPr>
          <a:xfrm>
            <a:off x="705981" y="6381328"/>
            <a:ext cx="3183612"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lumMod val="65000"/>
                    <a:lumOff val="35000"/>
                  </a:prstClr>
                </a:solidFill>
              </a:rPr>
              <a:t>Sathya Sai International Leadership Programme</a:t>
            </a:r>
            <a:endParaRPr lang="en-US" dirty="0">
              <a:solidFill>
                <a:prstClr val="black">
                  <a:lumMod val="65000"/>
                  <a:lumOff val="35000"/>
                </a:prstClr>
              </a:solidFill>
            </a:endParaRPr>
          </a:p>
        </p:txBody>
      </p:sp>
    </p:spTree>
    <p:extLst>
      <p:ext uri="{BB962C8B-B14F-4D97-AF65-F5344CB8AC3E}">
        <p14:creationId xmlns:p14="http://schemas.microsoft.com/office/powerpoint/2010/main" val="1885510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8042276" cy="1336956"/>
          </a:xfrm>
        </p:spPr>
        <p:txBody>
          <a:bodyPr/>
          <a:lstStyle/>
          <a:p>
            <a:r>
              <a:rPr lang="en-GB" sz="3600" b="1" dirty="0" smtClean="0">
                <a:solidFill>
                  <a:srgbClr val="FF7C80"/>
                </a:solidFill>
              </a:rPr>
              <a:t>The foundations of the SSILP: </a:t>
            </a:r>
            <a:br>
              <a:rPr lang="en-GB" sz="3600" b="1" dirty="0" smtClean="0">
                <a:solidFill>
                  <a:srgbClr val="FF7C80"/>
                </a:solidFill>
              </a:rPr>
            </a:br>
            <a:r>
              <a:rPr lang="en-GB" sz="3600" b="1" dirty="0" smtClean="0">
                <a:solidFill>
                  <a:srgbClr val="FF7C80"/>
                </a:solidFill>
              </a:rPr>
              <a:t>Bhagawan’s life and teachings</a:t>
            </a:r>
            <a:endParaRPr lang="en-GB" sz="3600" b="1" dirty="0">
              <a:solidFill>
                <a:srgbClr val="FF7C80"/>
              </a:solidFill>
            </a:endParaRPr>
          </a:p>
        </p:txBody>
      </p:sp>
      <p:sp>
        <p:nvSpPr>
          <p:cNvPr id="9" name="Content Placeholder 2"/>
          <p:cNvSpPr>
            <a:spLocks noGrp="1"/>
          </p:cNvSpPr>
          <p:nvPr>
            <p:ph idx="1"/>
          </p:nvPr>
        </p:nvSpPr>
        <p:spPr>
          <a:xfrm>
            <a:off x="323528" y="1927373"/>
            <a:ext cx="8229600" cy="4525963"/>
          </a:xfrm>
        </p:spPr>
        <p:txBody>
          <a:bodyPr>
            <a:normAutofit/>
          </a:bodyPr>
          <a:lstStyle/>
          <a:p>
            <a:r>
              <a:rPr lang="en-GB" sz="3200" dirty="0" smtClean="0">
                <a:solidFill>
                  <a:schemeClr val="tx2"/>
                </a:solidFill>
                <a:latin typeface="Calibri"/>
                <a:cs typeface="Calibri"/>
              </a:rPr>
              <a:t>Bhagawan Sri Sathya Sai Baba and His Mahavakya on Leadership: BE, DO, TELL</a:t>
            </a:r>
            <a:endParaRPr lang="en-GB" sz="3200" dirty="0">
              <a:solidFill>
                <a:schemeClr val="tx2"/>
              </a:solidFill>
              <a:latin typeface="Calibri"/>
              <a:cs typeface="Calibri"/>
            </a:endParaRPr>
          </a:p>
          <a:p>
            <a:r>
              <a:rPr lang="en-GB" sz="3200" dirty="0" smtClean="0">
                <a:solidFill>
                  <a:schemeClr val="tx2"/>
                </a:solidFill>
                <a:latin typeface="Calibri"/>
                <a:cs typeface="Calibri"/>
              </a:rPr>
              <a:t>The importance of character and leading by example </a:t>
            </a:r>
            <a:endParaRPr lang="en-GB" sz="3200" dirty="0">
              <a:solidFill>
                <a:schemeClr val="tx2"/>
              </a:solidFill>
              <a:latin typeface="Calibri"/>
              <a:cs typeface="Calibri"/>
            </a:endParaRPr>
          </a:p>
          <a:p>
            <a:r>
              <a:rPr lang="en-GB" sz="3200" dirty="0" smtClean="0">
                <a:solidFill>
                  <a:schemeClr val="tx2"/>
                </a:solidFill>
                <a:latin typeface="Calibri"/>
                <a:cs typeface="Calibri"/>
              </a:rPr>
              <a:t>Those participating in this Programme are the torch bearers and ambassadors of the Divine mission</a:t>
            </a:r>
          </a:p>
          <a:p>
            <a:endParaRPr lang="en-GB" sz="2000" dirty="0">
              <a:solidFill>
                <a:schemeClr val="tx2"/>
              </a:solidFill>
              <a:effectLst>
                <a:outerShdw blurRad="38100" dist="38100" dir="2700000" algn="tl">
                  <a:srgbClr val="000000">
                    <a:alpha val="43137"/>
                  </a:srgbClr>
                </a:outerShdw>
              </a:effectLst>
              <a:latin typeface="+mn-lt"/>
            </a:endParaRPr>
          </a:p>
          <a:p>
            <a:endParaRPr lang="en-GB" sz="2000" dirty="0">
              <a:solidFill>
                <a:schemeClr val="tx2"/>
              </a:solidFill>
              <a:effectLst>
                <a:outerShdw blurRad="38100" dist="38100" dir="2700000" algn="tl">
                  <a:srgbClr val="000000">
                    <a:alpha val="43137"/>
                  </a:srgbClr>
                </a:outerShdw>
              </a:effectLst>
              <a:latin typeface="+mn-lt"/>
            </a:endParaRPr>
          </a:p>
        </p:txBody>
      </p:sp>
      <p:sp>
        <p:nvSpPr>
          <p:cNvPr id="8" name="Date Placeholder 3"/>
          <p:cNvSpPr>
            <a:spLocks noGrp="1"/>
          </p:cNvSpPr>
          <p:nvPr>
            <p:ph type="dt" sz="half" idx="10"/>
          </p:nvPr>
        </p:nvSpPr>
        <p:spPr/>
        <p:txBody>
          <a:bodyPr/>
          <a:lstStyle/>
          <a:p>
            <a:r>
              <a:rPr lang="en-US" dirty="0" smtClean="0">
                <a:solidFill>
                  <a:prstClr val="white"/>
                </a:solidFill>
                <a:latin typeface="News Gothic MT"/>
              </a:rPr>
              <a:t>9</a:t>
            </a:r>
            <a:r>
              <a:rPr lang="en-US" baseline="30000" dirty="0" smtClean="0">
                <a:solidFill>
                  <a:prstClr val="white"/>
                </a:solidFill>
                <a:latin typeface="News Gothic MT"/>
              </a:rPr>
              <a:t>th</a:t>
            </a:r>
            <a:r>
              <a:rPr lang="en-US" dirty="0" smtClean="0">
                <a:solidFill>
                  <a:prstClr val="white"/>
                </a:solidFill>
                <a:latin typeface="News Gothic MT"/>
              </a:rPr>
              <a:t> July 2014</a:t>
            </a:r>
            <a:endParaRPr lang="en-US" dirty="0">
              <a:solidFill>
                <a:prstClr val="white"/>
              </a:solidFill>
              <a:latin typeface="News Gothic MT"/>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white"/>
                </a:solidFill>
                <a:latin typeface="News Gothic MT"/>
              </a:rPr>
              <a:pPr/>
              <a:t>5</a:t>
            </a:fld>
            <a:endParaRPr lang="en-US">
              <a:solidFill>
                <a:prstClr val="white"/>
              </a:solidFill>
              <a:latin typeface="News Gothic MT"/>
            </a:endParaRPr>
          </a:p>
        </p:txBody>
      </p:sp>
      <p:sp>
        <p:nvSpPr>
          <p:cNvPr id="7" name="Footer Placeholder 4"/>
          <p:cNvSpPr txBox="1">
            <a:spLocks/>
          </p:cNvSpPr>
          <p:nvPr/>
        </p:nvSpPr>
        <p:spPr>
          <a:xfrm>
            <a:off x="705981" y="6381328"/>
            <a:ext cx="3183612"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lumMod val="65000"/>
                    <a:lumOff val="35000"/>
                  </a:prstClr>
                </a:solidFill>
              </a:rPr>
              <a:t>Sathya Sai International Leadership Programme</a:t>
            </a:r>
            <a:endParaRPr lang="en-US" dirty="0">
              <a:solidFill>
                <a:prstClr val="black">
                  <a:lumMod val="65000"/>
                  <a:lumOff val="35000"/>
                </a:prstClr>
              </a:solidFill>
            </a:endParaRPr>
          </a:p>
        </p:txBody>
      </p:sp>
    </p:spTree>
    <p:extLst>
      <p:ext uri="{BB962C8B-B14F-4D97-AF65-F5344CB8AC3E}">
        <p14:creationId xmlns:p14="http://schemas.microsoft.com/office/powerpoint/2010/main" val="33139295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00608"/>
            <a:ext cx="8928992" cy="1600200"/>
          </a:xfrm>
        </p:spPr>
        <p:txBody>
          <a:bodyPr/>
          <a:lstStyle/>
          <a:p>
            <a:r>
              <a:rPr lang="en-GB" sz="3600" b="1" dirty="0" smtClean="0">
                <a:solidFill>
                  <a:srgbClr val="FF7C80"/>
                </a:solidFill>
              </a:rPr>
              <a:t>Timeline for the Sathya Sai International Leadership Programme (SSILP)</a:t>
            </a:r>
            <a:endParaRPr lang="en-GB" sz="3600" b="1" dirty="0">
              <a:solidFill>
                <a:srgbClr val="FF7C80"/>
              </a:solidFill>
            </a:endParaRPr>
          </a:p>
        </p:txBody>
      </p:sp>
      <p:sp>
        <p:nvSpPr>
          <p:cNvPr id="3" name="Content Placeholder 2"/>
          <p:cNvSpPr>
            <a:spLocks noGrp="1"/>
          </p:cNvSpPr>
          <p:nvPr>
            <p:ph idx="1"/>
          </p:nvPr>
        </p:nvSpPr>
        <p:spPr>
          <a:xfrm>
            <a:off x="467544" y="1844824"/>
            <a:ext cx="8229600" cy="4525963"/>
          </a:xfrm>
        </p:spPr>
        <p:txBody>
          <a:bodyPr>
            <a:normAutofit lnSpcReduction="10000"/>
          </a:bodyPr>
          <a:lstStyle/>
          <a:p>
            <a:r>
              <a:rPr lang="en-GB" sz="3200" dirty="0" smtClean="0">
                <a:solidFill>
                  <a:schemeClr val="tx2"/>
                </a:solidFill>
                <a:latin typeface="Calibri"/>
                <a:cs typeface="Calibri"/>
              </a:rPr>
              <a:t>Proposal document for the programme</a:t>
            </a:r>
            <a:endParaRPr lang="en-GB" sz="3200" dirty="0">
              <a:solidFill>
                <a:schemeClr val="tx2"/>
              </a:solidFill>
              <a:effectLst>
                <a:outerShdw blurRad="38100" dist="38100" dir="2700000" algn="tl">
                  <a:srgbClr val="000000">
                    <a:alpha val="43137"/>
                  </a:srgbClr>
                </a:outerShdw>
              </a:effectLst>
              <a:latin typeface="Calibri"/>
              <a:cs typeface="Calibri"/>
            </a:endParaRPr>
          </a:p>
          <a:p>
            <a:r>
              <a:rPr lang="en-GB" sz="3200" dirty="0" smtClean="0">
                <a:solidFill>
                  <a:schemeClr val="tx2"/>
                </a:solidFill>
                <a:latin typeface="Calibri"/>
                <a:cs typeface="Calibri"/>
              </a:rPr>
              <a:t>Programme to be offered at Bhagawan’s Lotus Feet on the 23</a:t>
            </a:r>
            <a:r>
              <a:rPr lang="en-GB" sz="3200" baseline="30000" dirty="0" smtClean="0">
                <a:solidFill>
                  <a:schemeClr val="tx2"/>
                </a:solidFill>
                <a:latin typeface="Calibri"/>
                <a:cs typeface="Calibri"/>
              </a:rPr>
              <a:t>rd</a:t>
            </a:r>
            <a:r>
              <a:rPr lang="en-GB" sz="3200" dirty="0" smtClean="0">
                <a:solidFill>
                  <a:schemeClr val="tx2"/>
                </a:solidFill>
                <a:latin typeface="Calibri"/>
                <a:cs typeface="Calibri"/>
              </a:rPr>
              <a:t> November 2014</a:t>
            </a:r>
            <a:endParaRPr lang="en-GB" sz="3200" dirty="0">
              <a:solidFill>
                <a:schemeClr val="tx2"/>
              </a:solidFill>
              <a:latin typeface="Calibri"/>
              <a:cs typeface="Calibri"/>
            </a:endParaRPr>
          </a:p>
          <a:p>
            <a:r>
              <a:rPr lang="en-GB" sz="3200" dirty="0" smtClean="0">
                <a:solidFill>
                  <a:schemeClr val="tx2"/>
                </a:solidFill>
                <a:latin typeface="Calibri"/>
                <a:cs typeface="Calibri"/>
              </a:rPr>
              <a:t>This pilot programme will commence January 2015 </a:t>
            </a:r>
            <a:r>
              <a:rPr lang="en-GB" sz="3200" dirty="0" smtClean="0">
                <a:solidFill>
                  <a:schemeClr val="tx2"/>
                </a:solidFill>
                <a:latin typeface="Calibri"/>
                <a:cs typeface="Calibri"/>
              </a:rPr>
              <a:t>until  </a:t>
            </a:r>
            <a:r>
              <a:rPr lang="en-GB" sz="3200" dirty="0" smtClean="0">
                <a:solidFill>
                  <a:schemeClr val="tx2"/>
                </a:solidFill>
                <a:latin typeface="Calibri"/>
                <a:cs typeface="Calibri"/>
              </a:rPr>
              <a:t>November 2015</a:t>
            </a:r>
            <a:endParaRPr lang="en-GB" sz="3200" dirty="0">
              <a:solidFill>
                <a:schemeClr val="tx2"/>
              </a:solidFill>
              <a:latin typeface="Calibri"/>
              <a:cs typeface="Calibri"/>
            </a:endParaRPr>
          </a:p>
          <a:p>
            <a:r>
              <a:rPr lang="en-GB" sz="3200" dirty="0" smtClean="0">
                <a:solidFill>
                  <a:schemeClr val="tx2"/>
                </a:solidFill>
                <a:latin typeface="Calibri"/>
                <a:cs typeface="Calibri"/>
              </a:rPr>
              <a:t>Participants to graduate from the SSILP during the Sathya Sai World Conference in Prashanti Nilayam in November 2015</a:t>
            </a:r>
            <a:endParaRPr lang="en-GB" sz="3200" dirty="0">
              <a:solidFill>
                <a:schemeClr val="tx2"/>
              </a:solidFill>
              <a:latin typeface="Calibri"/>
              <a:cs typeface="Calibri"/>
            </a:endParaRPr>
          </a:p>
          <a:p>
            <a:endParaRPr lang="en-GB" sz="2000" dirty="0">
              <a:solidFill>
                <a:schemeClr val="tx2"/>
              </a:solidFill>
              <a:effectLst>
                <a:outerShdw blurRad="38100" dist="38100" dir="2700000" algn="tl">
                  <a:srgbClr val="000000">
                    <a:alpha val="43137"/>
                  </a:srgbClr>
                </a:outerShdw>
              </a:effectLst>
              <a:latin typeface="+mn-lt"/>
            </a:endParaRPr>
          </a:p>
        </p:txBody>
      </p:sp>
      <p:sp>
        <p:nvSpPr>
          <p:cNvPr id="4" name="Date Placeholder 3"/>
          <p:cNvSpPr>
            <a:spLocks noGrp="1"/>
          </p:cNvSpPr>
          <p:nvPr>
            <p:ph type="dt" sz="half" idx="10"/>
          </p:nvPr>
        </p:nvSpPr>
        <p:spPr/>
        <p:txBody>
          <a:bodyPr/>
          <a:lstStyle/>
          <a:p>
            <a:r>
              <a:rPr lang="en-US" dirty="0" smtClean="0">
                <a:solidFill>
                  <a:prstClr val="white"/>
                </a:solidFill>
                <a:latin typeface="News Gothic MT"/>
              </a:rPr>
              <a:t>9</a:t>
            </a:r>
            <a:r>
              <a:rPr lang="en-US" baseline="30000" dirty="0" smtClean="0">
                <a:solidFill>
                  <a:prstClr val="white"/>
                </a:solidFill>
                <a:latin typeface="News Gothic MT"/>
              </a:rPr>
              <a:t>th</a:t>
            </a:r>
            <a:r>
              <a:rPr lang="en-US" dirty="0" smtClean="0">
                <a:solidFill>
                  <a:prstClr val="white"/>
                </a:solidFill>
                <a:latin typeface="News Gothic MT"/>
              </a:rPr>
              <a:t> July 2014</a:t>
            </a:r>
            <a:endParaRPr lang="en-US" dirty="0">
              <a:solidFill>
                <a:prstClr val="white"/>
              </a:solidFill>
              <a:latin typeface="News Gothic MT"/>
            </a:endParaRPr>
          </a:p>
        </p:txBody>
      </p:sp>
      <p:sp>
        <p:nvSpPr>
          <p:cNvPr id="7" name="Footer Placeholder 4"/>
          <p:cNvSpPr txBox="1">
            <a:spLocks/>
          </p:cNvSpPr>
          <p:nvPr/>
        </p:nvSpPr>
        <p:spPr>
          <a:xfrm>
            <a:off x="705981" y="6381328"/>
            <a:ext cx="3183612"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lumMod val="65000"/>
                    <a:lumOff val="35000"/>
                  </a:prstClr>
                </a:solidFill>
              </a:rPr>
              <a:t>Sathya Sai International Leadership Programme</a:t>
            </a:r>
            <a:endParaRPr lang="en-US" dirty="0">
              <a:solidFill>
                <a:prstClr val="black">
                  <a:lumMod val="65000"/>
                  <a:lumOff val="35000"/>
                </a:prstClr>
              </a:solidFill>
            </a:endParaRPr>
          </a:p>
        </p:txBody>
      </p:sp>
    </p:spTree>
    <p:extLst>
      <p:ext uri="{BB962C8B-B14F-4D97-AF65-F5344CB8AC3E}">
        <p14:creationId xmlns:p14="http://schemas.microsoft.com/office/powerpoint/2010/main" val="108279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608"/>
            <a:ext cx="8229600" cy="1096144"/>
          </a:xfrm>
        </p:spPr>
        <p:txBody>
          <a:bodyPr/>
          <a:lstStyle/>
          <a:p>
            <a:r>
              <a:rPr lang="en-GB" sz="3600" b="1" dirty="0" smtClean="0">
                <a:solidFill>
                  <a:srgbClr val="FF7C80"/>
                </a:solidFill>
              </a:rPr>
              <a:t>Modules and delivery of the SSILP</a:t>
            </a:r>
            <a:endParaRPr lang="en-GB" sz="3600" b="1" dirty="0">
              <a:solidFill>
                <a:srgbClr val="FF7C80"/>
              </a:solidFill>
            </a:endParaRPr>
          </a:p>
        </p:txBody>
      </p:sp>
      <p:sp>
        <p:nvSpPr>
          <p:cNvPr id="3" name="Content Placeholder 2"/>
          <p:cNvSpPr>
            <a:spLocks noGrp="1"/>
          </p:cNvSpPr>
          <p:nvPr>
            <p:ph idx="1"/>
          </p:nvPr>
        </p:nvSpPr>
        <p:spPr>
          <a:xfrm>
            <a:off x="467544" y="1916832"/>
            <a:ext cx="8229600" cy="4525963"/>
          </a:xfrm>
        </p:spPr>
        <p:txBody>
          <a:bodyPr>
            <a:normAutofit/>
          </a:bodyPr>
          <a:lstStyle/>
          <a:p>
            <a:pPr marL="0" indent="0">
              <a:buNone/>
            </a:pPr>
            <a:endParaRPr lang="en-GB" sz="3200" dirty="0">
              <a:solidFill>
                <a:schemeClr val="tx2"/>
              </a:solidFill>
              <a:latin typeface="Calibri"/>
              <a:cs typeface="Calibri"/>
            </a:endParaRPr>
          </a:p>
          <a:p>
            <a:pPr marL="0" indent="0">
              <a:buNone/>
            </a:pPr>
            <a:endParaRPr lang="en-GB" sz="3200" dirty="0">
              <a:solidFill>
                <a:schemeClr val="tx2"/>
              </a:solidFill>
              <a:effectLst>
                <a:outerShdw blurRad="38100" dist="38100" dir="2700000" algn="tl">
                  <a:srgbClr val="000000">
                    <a:alpha val="43137"/>
                  </a:srgbClr>
                </a:outerShdw>
              </a:effectLst>
              <a:latin typeface="Calibri"/>
              <a:cs typeface="Calibri"/>
            </a:endParaRPr>
          </a:p>
          <a:p>
            <a:endParaRPr lang="en-GB" sz="3200" dirty="0">
              <a:solidFill>
                <a:schemeClr val="tx2"/>
              </a:solidFill>
              <a:effectLst>
                <a:outerShdw blurRad="38100" dist="38100" dir="2700000" algn="tl">
                  <a:srgbClr val="000000">
                    <a:alpha val="43137"/>
                  </a:srgbClr>
                </a:outerShdw>
              </a:effectLst>
              <a:latin typeface="Calibri"/>
              <a:cs typeface="Calibri"/>
            </a:endParaRPr>
          </a:p>
        </p:txBody>
      </p:sp>
      <p:sp>
        <p:nvSpPr>
          <p:cNvPr id="4" name="Date Placeholder 3"/>
          <p:cNvSpPr>
            <a:spLocks noGrp="1"/>
          </p:cNvSpPr>
          <p:nvPr>
            <p:ph type="dt" sz="half" idx="10"/>
          </p:nvPr>
        </p:nvSpPr>
        <p:spPr/>
        <p:txBody>
          <a:bodyPr/>
          <a:lstStyle/>
          <a:p>
            <a:r>
              <a:rPr lang="en-US" dirty="0" smtClean="0">
                <a:solidFill>
                  <a:prstClr val="white"/>
                </a:solidFill>
                <a:latin typeface="News Gothic MT"/>
              </a:rPr>
              <a:t>9</a:t>
            </a:r>
            <a:r>
              <a:rPr lang="en-US" baseline="30000" dirty="0" smtClean="0">
                <a:solidFill>
                  <a:prstClr val="white"/>
                </a:solidFill>
                <a:latin typeface="News Gothic MT"/>
              </a:rPr>
              <a:t>th</a:t>
            </a:r>
            <a:r>
              <a:rPr lang="en-US" dirty="0" smtClean="0">
                <a:solidFill>
                  <a:prstClr val="white"/>
                </a:solidFill>
                <a:latin typeface="News Gothic MT"/>
              </a:rPr>
              <a:t> July 2014</a:t>
            </a:r>
            <a:endParaRPr lang="en-US" dirty="0">
              <a:solidFill>
                <a:prstClr val="white"/>
              </a:solidFill>
              <a:latin typeface="News Gothic MT"/>
            </a:endParaRPr>
          </a:p>
        </p:txBody>
      </p:sp>
      <p:sp>
        <p:nvSpPr>
          <p:cNvPr id="7" name="Footer Placeholder 4"/>
          <p:cNvSpPr txBox="1">
            <a:spLocks/>
          </p:cNvSpPr>
          <p:nvPr/>
        </p:nvSpPr>
        <p:spPr>
          <a:xfrm>
            <a:off x="705981" y="6381328"/>
            <a:ext cx="3183612"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lumMod val="65000"/>
                    <a:lumOff val="35000"/>
                  </a:prstClr>
                </a:solidFill>
              </a:rPr>
              <a:t>Sathya Sai International Leadership Programme</a:t>
            </a:r>
            <a:endParaRPr lang="en-US" dirty="0">
              <a:solidFill>
                <a:prstClr val="black">
                  <a:lumMod val="65000"/>
                  <a:lumOff val="35000"/>
                </a:prstClr>
              </a:solidFill>
            </a:endParaRPr>
          </a:p>
        </p:txBody>
      </p:sp>
    </p:spTree>
    <p:extLst>
      <p:ext uri="{BB962C8B-B14F-4D97-AF65-F5344CB8AC3E}">
        <p14:creationId xmlns:p14="http://schemas.microsoft.com/office/powerpoint/2010/main" val="214135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2656"/>
            <a:ext cx="9144000" cy="1384176"/>
          </a:xfrm>
        </p:spPr>
        <p:txBody>
          <a:bodyPr/>
          <a:lstStyle/>
          <a:p>
            <a:r>
              <a:rPr lang="en-GB" sz="3600" b="1" dirty="0" smtClean="0">
                <a:solidFill>
                  <a:srgbClr val="FF7C80"/>
                </a:solidFill>
              </a:rPr>
              <a:t>SSILP Module 1</a:t>
            </a:r>
            <a:br>
              <a:rPr lang="en-GB" sz="3600" b="1" dirty="0" smtClean="0">
                <a:solidFill>
                  <a:srgbClr val="FF7C80"/>
                </a:solidFill>
              </a:rPr>
            </a:br>
            <a:r>
              <a:rPr lang="en-GB" sz="3600" b="1" dirty="0" smtClean="0">
                <a:solidFill>
                  <a:srgbClr val="FF7C80"/>
                </a:solidFill>
              </a:rPr>
              <a:t>Swami’s Life and Message </a:t>
            </a:r>
            <a:r>
              <a:rPr lang="en-GB" sz="3600" b="1" dirty="0">
                <a:solidFill>
                  <a:srgbClr val="FF7C80"/>
                </a:solidFill>
              </a:rPr>
              <a:t/>
            </a:r>
            <a:br>
              <a:rPr lang="en-GB" sz="3600" b="1" dirty="0">
                <a:solidFill>
                  <a:srgbClr val="FF7C80"/>
                </a:solidFill>
              </a:rPr>
            </a:br>
            <a:r>
              <a:rPr lang="en-GB" sz="3200" b="1" dirty="0" smtClean="0">
                <a:solidFill>
                  <a:schemeClr val="tx2">
                    <a:lumMod val="50000"/>
                    <a:lumOff val="50000"/>
                  </a:schemeClr>
                </a:solidFill>
              </a:rPr>
              <a:t> </a:t>
            </a:r>
            <a:r>
              <a:rPr lang="en-GB" sz="3200" b="1" dirty="0" err="1" smtClean="0">
                <a:solidFill>
                  <a:schemeClr val="tx2">
                    <a:lumMod val="50000"/>
                    <a:lumOff val="50000"/>
                  </a:schemeClr>
                </a:solidFill>
              </a:rPr>
              <a:t>Mr.</a:t>
            </a:r>
            <a:r>
              <a:rPr lang="en-GB" sz="3200" b="1" dirty="0" smtClean="0">
                <a:solidFill>
                  <a:schemeClr val="tx2">
                    <a:lumMod val="50000"/>
                    <a:lumOff val="50000"/>
                  </a:schemeClr>
                </a:solidFill>
              </a:rPr>
              <a:t> Chandrasekhar </a:t>
            </a:r>
            <a:r>
              <a:rPr lang="en-GB" sz="3200" b="1" dirty="0" err="1" smtClean="0">
                <a:solidFill>
                  <a:schemeClr val="tx2">
                    <a:lumMod val="50000"/>
                    <a:lumOff val="50000"/>
                  </a:schemeClr>
                </a:solidFill>
              </a:rPr>
              <a:t>Balivada</a:t>
            </a:r>
            <a:endParaRPr lang="en-GB" sz="3200" b="1" dirty="0">
              <a:solidFill>
                <a:schemeClr val="tx2">
                  <a:lumMod val="50000"/>
                  <a:lumOff val="50000"/>
                </a:schemeClr>
              </a:solidFill>
            </a:endParaRPr>
          </a:p>
        </p:txBody>
      </p:sp>
      <p:sp>
        <p:nvSpPr>
          <p:cNvPr id="3" name="Content Placeholder 2"/>
          <p:cNvSpPr>
            <a:spLocks noGrp="1"/>
          </p:cNvSpPr>
          <p:nvPr>
            <p:ph idx="1"/>
          </p:nvPr>
        </p:nvSpPr>
        <p:spPr>
          <a:xfrm>
            <a:off x="467544" y="1628800"/>
            <a:ext cx="8229600" cy="4608512"/>
          </a:xfrm>
        </p:spPr>
        <p:txBody>
          <a:bodyPr>
            <a:normAutofit/>
          </a:bodyPr>
          <a:lstStyle/>
          <a:p>
            <a:endParaRPr lang="en-GB" sz="2000" dirty="0">
              <a:solidFill>
                <a:schemeClr val="tx2"/>
              </a:solidFill>
              <a:effectLst>
                <a:outerShdw blurRad="38100" dist="38100" dir="2700000" algn="tl">
                  <a:srgbClr val="000000">
                    <a:alpha val="43137"/>
                  </a:srgbClr>
                </a:outerShdw>
              </a:effectLst>
              <a:latin typeface="+mn-lt"/>
            </a:endParaRPr>
          </a:p>
          <a:p>
            <a:r>
              <a:rPr lang="en-GB" sz="3200" dirty="0" smtClean="0">
                <a:solidFill>
                  <a:schemeClr val="tx2"/>
                </a:solidFill>
                <a:latin typeface="Calibri"/>
                <a:cs typeface="Calibri"/>
              </a:rPr>
              <a:t>Swami’s Life and Message and reason for establishing the </a:t>
            </a:r>
            <a:r>
              <a:rPr lang="en-GB" sz="3200" dirty="0" err="1" smtClean="0">
                <a:solidFill>
                  <a:schemeClr val="tx2"/>
                </a:solidFill>
                <a:latin typeface="Calibri"/>
                <a:cs typeface="Calibri"/>
              </a:rPr>
              <a:t>Sathya</a:t>
            </a:r>
            <a:r>
              <a:rPr lang="en-GB" sz="3200" dirty="0" smtClean="0">
                <a:solidFill>
                  <a:schemeClr val="tx2"/>
                </a:solidFill>
                <a:latin typeface="Calibri"/>
                <a:cs typeface="Calibri"/>
              </a:rPr>
              <a:t> </a:t>
            </a:r>
            <a:r>
              <a:rPr lang="en-GB" sz="3200" dirty="0" err="1" smtClean="0">
                <a:solidFill>
                  <a:schemeClr val="tx2"/>
                </a:solidFill>
                <a:latin typeface="Calibri"/>
                <a:cs typeface="Calibri"/>
              </a:rPr>
              <a:t>Sai</a:t>
            </a:r>
            <a:r>
              <a:rPr lang="en-GB" sz="3200" dirty="0" smtClean="0">
                <a:solidFill>
                  <a:schemeClr val="tx2"/>
                </a:solidFill>
                <a:latin typeface="Calibri"/>
                <a:cs typeface="Calibri"/>
              </a:rPr>
              <a:t> International Org.</a:t>
            </a:r>
          </a:p>
          <a:p>
            <a:r>
              <a:rPr lang="en-US" sz="3200" i="1" dirty="0" smtClean="0">
                <a:solidFill>
                  <a:schemeClr val="tx2"/>
                </a:solidFill>
                <a:latin typeface="Calibri"/>
                <a:cs typeface="Calibri"/>
              </a:rPr>
              <a:t>“The main objective of the </a:t>
            </a:r>
            <a:r>
              <a:rPr lang="en-US" sz="3200" i="1" dirty="0" err="1" smtClean="0">
                <a:solidFill>
                  <a:schemeClr val="tx2"/>
                </a:solidFill>
                <a:latin typeface="Calibri"/>
                <a:cs typeface="Calibri"/>
              </a:rPr>
              <a:t>Sathya</a:t>
            </a:r>
            <a:r>
              <a:rPr lang="en-US" sz="3200" i="1" dirty="0" smtClean="0">
                <a:solidFill>
                  <a:schemeClr val="tx2"/>
                </a:solidFill>
                <a:latin typeface="Calibri"/>
                <a:cs typeface="Calibri"/>
              </a:rPr>
              <a:t> </a:t>
            </a:r>
            <a:r>
              <a:rPr lang="en-US" sz="3200" i="1" dirty="0" err="1" smtClean="0">
                <a:solidFill>
                  <a:schemeClr val="tx2"/>
                </a:solidFill>
                <a:latin typeface="Calibri"/>
                <a:cs typeface="Calibri"/>
              </a:rPr>
              <a:t>Sai</a:t>
            </a:r>
            <a:r>
              <a:rPr lang="en-US" sz="3200" i="1" dirty="0" smtClean="0">
                <a:solidFill>
                  <a:schemeClr val="tx2"/>
                </a:solidFill>
                <a:latin typeface="Calibri"/>
                <a:cs typeface="Calibri"/>
              </a:rPr>
              <a:t> </a:t>
            </a:r>
            <a:r>
              <a:rPr lang="en-US" sz="3200" i="1" dirty="0" err="1" smtClean="0">
                <a:solidFill>
                  <a:schemeClr val="tx2"/>
                </a:solidFill>
                <a:latin typeface="Calibri"/>
                <a:cs typeface="Calibri"/>
              </a:rPr>
              <a:t>Organisation</a:t>
            </a:r>
            <a:r>
              <a:rPr lang="en-US" sz="3200" i="1" dirty="0" smtClean="0">
                <a:solidFill>
                  <a:schemeClr val="tx2"/>
                </a:solidFill>
                <a:latin typeface="Calibri"/>
                <a:cs typeface="Calibri"/>
              </a:rPr>
              <a:t> … is to help humanity recognize and manifest it’s inherent </a:t>
            </a:r>
            <a:r>
              <a:rPr lang="en-US" sz="3200" i="1" dirty="0" smtClean="0">
                <a:solidFill>
                  <a:schemeClr val="tx2"/>
                </a:solidFill>
                <a:latin typeface="Calibri"/>
                <a:cs typeface="Calibri"/>
              </a:rPr>
              <a:t>divinity”</a:t>
            </a:r>
            <a:endParaRPr lang="en-US" sz="3200" i="1" dirty="0" smtClean="0">
              <a:solidFill>
                <a:schemeClr val="tx2"/>
              </a:solidFill>
              <a:latin typeface="Calibri"/>
              <a:cs typeface="Calibri"/>
            </a:endParaRPr>
          </a:p>
          <a:p>
            <a:r>
              <a:rPr lang="en-US" sz="3200" i="1" dirty="0">
                <a:solidFill>
                  <a:schemeClr val="tx2"/>
                </a:solidFill>
                <a:latin typeface="Calibri"/>
                <a:cs typeface="Calibri"/>
              </a:rPr>
              <a:t>“You should consider the </a:t>
            </a:r>
            <a:r>
              <a:rPr lang="en-US" sz="3200" i="1" dirty="0" err="1">
                <a:solidFill>
                  <a:schemeClr val="tx2"/>
                </a:solidFill>
                <a:latin typeface="Calibri"/>
                <a:cs typeface="Calibri"/>
              </a:rPr>
              <a:t>Organisation</a:t>
            </a:r>
            <a:r>
              <a:rPr lang="en-US" sz="3200" i="1" dirty="0">
                <a:solidFill>
                  <a:schemeClr val="tx2"/>
                </a:solidFill>
                <a:latin typeface="Calibri"/>
                <a:cs typeface="Calibri"/>
              </a:rPr>
              <a:t> as your life breath”</a:t>
            </a:r>
          </a:p>
          <a:p>
            <a:endParaRPr lang="en-GB" sz="3200" i="1" dirty="0" smtClean="0">
              <a:solidFill>
                <a:schemeClr val="tx2"/>
              </a:solidFill>
              <a:effectLst>
                <a:outerShdw blurRad="38100" dist="38100" dir="2700000" algn="tl">
                  <a:srgbClr val="000000">
                    <a:alpha val="43137"/>
                  </a:srgbClr>
                </a:outerShdw>
              </a:effectLst>
              <a:latin typeface="Calibri"/>
              <a:cs typeface="Calibri"/>
            </a:endParaRPr>
          </a:p>
          <a:p>
            <a:endParaRPr lang="en-GB" sz="3200" dirty="0">
              <a:solidFill>
                <a:schemeClr val="tx2"/>
              </a:solidFill>
              <a:effectLst>
                <a:outerShdw blurRad="38100" dist="38100" dir="2700000" algn="tl">
                  <a:srgbClr val="000000">
                    <a:alpha val="43137"/>
                  </a:srgbClr>
                </a:outerShdw>
              </a:effectLst>
              <a:latin typeface="Calibri"/>
              <a:cs typeface="Calibri"/>
            </a:endParaRPr>
          </a:p>
        </p:txBody>
      </p:sp>
      <p:sp>
        <p:nvSpPr>
          <p:cNvPr id="4" name="Date Placeholder 3"/>
          <p:cNvSpPr>
            <a:spLocks noGrp="1"/>
          </p:cNvSpPr>
          <p:nvPr>
            <p:ph type="dt" sz="half" idx="10"/>
          </p:nvPr>
        </p:nvSpPr>
        <p:spPr/>
        <p:txBody>
          <a:bodyPr/>
          <a:lstStyle/>
          <a:p>
            <a:r>
              <a:rPr lang="en-US" dirty="0" smtClean="0">
                <a:solidFill>
                  <a:prstClr val="white"/>
                </a:solidFill>
                <a:latin typeface="News Gothic MT"/>
              </a:rPr>
              <a:t>9</a:t>
            </a:r>
            <a:r>
              <a:rPr lang="en-US" baseline="30000" dirty="0" smtClean="0">
                <a:solidFill>
                  <a:prstClr val="white"/>
                </a:solidFill>
                <a:latin typeface="News Gothic MT"/>
              </a:rPr>
              <a:t>th</a:t>
            </a:r>
            <a:r>
              <a:rPr lang="en-US" dirty="0" smtClean="0">
                <a:solidFill>
                  <a:prstClr val="white"/>
                </a:solidFill>
                <a:latin typeface="News Gothic MT"/>
              </a:rPr>
              <a:t> July 2014</a:t>
            </a:r>
            <a:endParaRPr lang="en-US" dirty="0">
              <a:solidFill>
                <a:prstClr val="white"/>
              </a:solidFill>
              <a:latin typeface="News Gothic MT"/>
            </a:endParaRPr>
          </a:p>
        </p:txBody>
      </p:sp>
      <p:sp>
        <p:nvSpPr>
          <p:cNvPr id="7" name="Footer Placeholder 4"/>
          <p:cNvSpPr txBox="1">
            <a:spLocks/>
          </p:cNvSpPr>
          <p:nvPr/>
        </p:nvSpPr>
        <p:spPr>
          <a:xfrm>
            <a:off x="705981" y="6381328"/>
            <a:ext cx="3183612"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lumMod val="65000"/>
                    <a:lumOff val="35000"/>
                  </a:prstClr>
                </a:solidFill>
              </a:rPr>
              <a:t>Sathya Sai International Leadership Programme</a:t>
            </a:r>
            <a:endParaRPr lang="en-US" dirty="0">
              <a:solidFill>
                <a:prstClr val="black">
                  <a:lumMod val="65000"/>
                  <a:lumOff val="35000"/>
                </a:prstClr>
              </a:solidFill>
            </a:endParaRPr>
          </a:p>
        </p:txBody>
      </p:sp>
    </p:spTree>
    <p:extLst>
      <p:ext uri="{BB962C8B-B14F-4D97-AF65-F5344CB8AC3E}">
        <p14:creationId xmlns:p14="http://schemas.microsoft.com/office/powerpoint/2010/main" val="4238226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2656"/>
            <a:ext cx="8229600" cy="1528192"/>
          </a:xfrm>
        </p:spPr>
        <p:txBody>
          <a:bodyPr/>
          <a:lstStyle/>
          <a:p>
            <a:r>
              <a:rPr lang="en-GB" sz="3600" b="1" dirty="0" smtClean="0">
                <a:solidFill>
                  <a:srgbClr val="FF7C80"/>
                </a:solidFill>
              </a:rPr>
              <a:t>SSILP Module 2 </a:t>
            </a:r>
            <a:br>
              <a:rPr lang="en-GB" sz="3600" b="1" dirty="0" smtClean="0">
                <a:solidFill>
                  <a:srgbClr val="FF7C80"/>
                </a:solidFill>
              </a:rPr>
            </a:br>
            <a:r>
              <a:rPr lang="en-GB" sz="3600" b="1" dirty="0" smtClean="0">
                <a:solidFill>
                  <a:srgbClr val="FF7C80"/>
                </a:solidFill>
              </a:rPr>
              <a:t>Organisation Guidelines </a:t>
            </a:r>
            <a:br>
              <a:rPr lang="en-GB" sz="3600" b="1" dirty="0" smtClean="0">
                <a:solidFill>
                  <a:srgbClr val="FF7C80"/>
                </a:solidFill>
              </a:rPr>
            </a:br>
            <a:r>
              <a:rPr lang="en-GB" sz="3200" b="1" dirty="0" err="1" smtClean="0">
                <a:solidFill>
                  <a:srgbClr val="3F8DE2"/>
                </a:solidFill>
              </a:rPr>
              <a:t>Mr.</a:t>
            </a:r>
            <a:r>
              <a:rPr lang="en-GB" sz="3200" b="1" dirty="0" smtClean="0">
                <a:solidFill>
                  <a:srgbClr val="3F8DE2"/>
                </a:solidFill>
              </a:rPr>
              <a:t> </a:t>
            </a:r>
            <a:r>
              <a:rPr lang="en-GB" sz="3200" b="1" dirty="0" err="1" smtClean="0">
                <a:solidFill>
                  <a:srgbClr val="3F8DE2"/>
                </a:solidFill>
              </a:rPr>
              <a:t>Shivendra</a:t>
            </a:r>
            <a:r>
              <a:rPr lang="en-GB" sz="3200" b="1" dirty="0" smtClean="0">
                <a:solidFill>
                  <a:srgbClr val="3F8DE2"/>
                </a:solidFill>
              </a:rPr>
              <a:t> Kumar</a:t>
            </a:r>
            <a:endParaRPr lang="en-GB" sz="3600" b="1" dirty="0">
              <a:solidFill>
                <a:srgbClr val="FF7C80"/>
              </a:solidFill>
            </a:endParaRPr>
          </a:p>
        </p:txBody>
      </p:sp>
      <p:sp>
        <p:nvSpPr>
          <p:cNvPr id="3" name="Content Placeholder 2"/>
          <p:cNvSpPr>
            <a:spLocks noGrp="1"/>
          </p:cNvSpPr>
          <p:nvPr>
            <p:ph idx="1"/>
          </p:nvPr>
        </p:nvSpPr>
        <p:spPr>
          <a:xfrm>
            <a:off x="467544" y="1556792"/>
            <a:ext cx="8229600" cy="4752528"/>
          </a:xfrm>
        </p:spPr>
        <p:txBody>
          <a:bodyPr>
            <a:normAutofit/>
          </a:bodyPr>
          <a:lstStyle/>
          <a:p>
            <a:pPr marL="0" indent="0">
              <a:buNone/>
            </a:pPr>
            <a:r>
              <a:rPr lang="en-GB" sz="2000" dirty="0"/>
              <a:t> </a:t>
            </a:r>
            <a:endParaRPr lang="en-US" sz="2000" dirty="0"/>
          </a:p>
          <a:p>
            <a:pPr lvl="0"/>
            <a:r>
              <a:rPr lang="en-GB" sz="3200" dirty="0">
                <a:latin typeface="Calibri"/>
                <a:cs typeface="Calibri"/>
              </a:rPr>
              <a:t>International Permanent Charter (1981)</a:t>
            </a:r>
            <a:endParaRPr lang="en-US" sz="3200" dirty="0">
              <a:latin typeface="Calibri"/>
              <a:cs typeface="Calibri"/>
            </a:endParaRPr>
          </a:p>
          <a:p>
            <a:pPr lvl="0"/>
            <a:r>
              <a:rPr lang="en-GB" sz="3200" dirty="0">
                <a:latin typeface="Calibri"/>
                <a:cs typeface="Calibri"/>
              </a:rPr>
              <a:t>International Guidelines for Centres and Groups (2012)</a:t>
            </a:r>
            <a:endParaRPr lang="en-US" sz="3200" dirty="0">
              <a:latin typeface="Calibri"/>
              <a:cs typeface="Calibri"/>
            </a:endParaRPr>
          </a:p>
          <a:p>
            <a:pPr lvl="0"/>
            <a:r>
              <a:rPr lang="en-GB" sz="3200" dirty="0">
                <a:latin typeface="Calibri"/>
                <a:cs typeface="Calibri"/>
              </a:rPr>
              <a:t>Operations Manual for Centres and Groups </a:t>
            </a:r>
          </a:p>
          <a:p>
            <a:pPr lvl="0"/>
            <a:r>
              <a:rPr lang="en-GB" sz="3200" dirty="0" smtClean="0">
                <a:latin typeface="Calibri"/>
                <a:cs typeface="Calibri"/>
              </a:rPr>
              <a:t>Key Discourses to Youth and Resolutions for WYC 1997, 1999, 2007</a:t>
            </a:r>
            <a:endParaRPr lang="en-US" sz="3200" dirty="0">
              <a:latin typeface="Calibri"/>
              <a:cs typeface="Calibri"/>
            </a:endParaRPr>
          </a:p>
          <a:p>
            <a:endParaRPr lang="en-GB" sz="2000" dirty="0">
              <a:solidFill>
                <a:schemeClr val="tx2"/>
              </a:solidFill>
              <a:effectLst>
                <a:outerShdw blurRad="38100" dist="38100" dir="2700000" algn="tl">
                  <a:srgbClr val="000000">
                    <a:alpha val="43137"/>
                  </a:srgbClr>
                </a:outerShdw>
              </a:effectLst>
              <a:latin typeface="+mn-lt"/>
            </a:endParaRPr>
          </a:p>
        </p:txBody>
      </p:sp>
      <p:sp>
        <p:nvSpPr>
          <p:cNvPr id="4" name="Date Placeholder 3"/>
          <p:cNvSpPr>
            <a:spLocks noGrp="1"/>
          </p:cNvSpPr>
          <p:nvPr>
            <p:ph type="dt" sz="half" idx="10"/>
          </p:nvPr>
        </p:nvSpPr>
        <p:spPr/>
        <p:txBody>
          <a:bodyPr/>
          <a:lstStyle/>
          <a:p>
            <a:r>
              <a:rPr lang="en-US" dirty="0" smtClean="0">
                <a:solidFill>
                  <a:prstClr val="white"/>
                </a:solidFill>
                <a:latin typeface="News Gothic MT"/>
              </a:rPr>
              <a:t>9</a:t>
            </a:r>
            <a:r>
              <a:rPr lang="en-US" baseline="30000" dirty="0" smtClean="0">
                <a:solidFill>
                  <a:prstClr val="white"/>
                </a:solidFill>
                <a:latin typeface="News Gothic MT"/>
              </a:rPr>
              <a:t>th</a:t>
            </a:r>
            <a:r>
              <a:rPr lang="en-US" dirty="0" smtClean="0">
                <a:solidFill>
                  <a:prstClr val="white"/>
                </a:solidFill>
                <a:latin typeface="News Gothic MT"/>
              </a:rPr>
              <a:t> July 2014</a:t>
            </a:r>
            <a:endParaRPr lang="en-US" dirty="0">
              <a:solidFill>
                <a:prstClr val="white"/>
              </a:solidFill>
              <a:latin typeface="News Gothic MT"/>
            </a:endParaRPr>
          </a:p>
        </p:txBody>
      </p:sp>
      <p:sp>
        <p:nvSpPr>
          <p:cNvPr id="7" name="Footer Placeholder 4"/>
          <p:cNvSpPr txBox="1">
            <a:spLocks/>
          </p:cNvSpPr>
          <p:nvPr/>
        </p:nvSpPr>
        <p:spPr>
          <a:xfrm>
            <a:off x="705981" y="6381328"/>
            <a:ext cx="3183612"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lumMod val="65000"/>
                    <a:lumOff val="35000"/>
                  </a:prstClr>
                </a:solidFill>
              </a:rPr>
              <a:t>Sathya Sai International Leadership Programme</a:t>
            </a:r>
            <a:endParaRPr lang="en-US" dirty="0">
              <a:solidFill>
                <a:prstClr val="black">
                  <a:lumMod val="65000"/>
                  <a:lumOff val="35000"/>
                </a:prstClr>
              </a:solidFill>
            </a:endParaRPr>
          </a:p>
        </p:txBody>
      </p:sp>
    </p:spTree>
    <p:extLst>
      <p:ext uri="{BB962C8B-B14F-4D97-AF65-F5344CB8AC3E}">
        <p14:creationId xmlns:p14="http://schemas.microsoft.com/office/powerpoint/2010/main" val="3991675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8098</TotalTime>
  <Words>1654</Words>
  <Application>Microsoft Macintosh PowerPoint</Application>
  <PresentationFormat>On-screen Show (4:3)</PresentationFormat>
  <Paragraphs>211</Paragraphs>
  <Slides>25</Slides>
  <Notes>24</Notes>
  <HiddenSlides>1</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Default Design</vt:lpstr>
      <vt:lpstr>Breeze</vt:lpstr>
      <vt:lpstr>Sathya Sai International Youth Council </vt:lpstr>
      <vt:lpstr>Sathya Sai International Youth Council Special Presentation – July 2014</vt:lpstr>
      <vt:lpstr>Leadership: The History </vt:lpstr>
      <vt:lpstr>The future of the world rests in the hands of the youth </vt:lpstr>
      <vt:lpstr>The foundations of the SSILP:  Bhagawan’s life and teachings</vt:lpstr>
      <vt:lpstr>Timeline for the Sathya Sai International Leadership Programme (SSILP)</vt:lpstr>
      <vt:lpstr>Modules and delivery of the SSILP</vt:lpstr>
      <vt:lpstr>SSILP Module 1 Swami’s Life and Message   Mr. Chandrasekhar Balivada</vt:lpstr>
      <vt:lpstr>SSILP Module 2  Organisation Guidelines  Mr. Shivendra Kumar</vt:lpstr>
      <vt:lpstr>SSILP Module 3 Organisation Guidelines Mr. Shivendra Kumar </vt:lpstr>
      <vt:lpstr>SSILP Modules 4 &amp; 5 Mahavakya on Leadership Mr. Severin Trifunovic (DCC7)   Mr. Kevin Sheehan </vt:lpstr>
      <vt:lpstr>SSILP Modules 6  Communication Dr. Joe Phaneuf</vt:lpstr>
      <vt:lpstr>SSILP Modules 7 Team Dynamics Ms. Aparna Murali</vt:lpstr>
      <vt:lpstr>SSILP Modules 8  Project Management Mr. Saurabh Saksena</vt:lpstr>
      <vt:lpstr>SSILP Modules 9  Youth Challenges Mr. Alvin Leo (former ZYC3)</vt:lpstr>
      <vt:lpstr>Programme Design</vt:lpstr>
      <vt:lpstr>SSILP Committee </vt:lpstr>
      <vt:lpstr>Questions</vt:lpstr>
      <vt:lpstr>Sathya Sai International Youth Council Serve the Planet 2014</vt:lpstr>
      <vt:lpstr>Sathya Sai International Youth Council Serve the Planet 2014</vt:lpstr>
      <vt:lpstr>Sathya Sai International Youth Council Serve the Planet 2014</vt:lpstr>
      <vt:lpstr>Sathya Sai International Youth Council Serve the Planet 2014</vt:lpstr>
      <vt:lpstr>Sathya Sai International Youth Council Serve the Planet 2014</vt:lpstr>
      <vt:lpstr>Sathya Sai International Youth Council International Youth Festival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Deviesh Tankaria</dc:creator>
  <cp:lastModifiedBy>Joseph Phaneuf</cp:lastModifiedBy>
  <cp:revision>94</cp:revision>
  <cp:lastPrinted>2014-07-09T06:25:19Z</cp:lastPrinted>
  <dcterms:created xsi:type="dcterms:W3CDTF">2013-10-16T19:55:12Z</dcterms:created>
  <dcterms:modified xsi:type="dcterms:W3CDTF">2014-07-09T07:15:40Z</dcterms:modified>
</cp:coreProperties>
</file>