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F8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A977F-2504-E741-85B4-8F01994E1F25}" type="datetimeFigureOut">
              <a:rPr lang="en-US" smtClean="0"/>
              <a:t>9/3/2014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671" y="2633530"/>
            <a:ext cx="1571584" cy="156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24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F351F-53B1-3B4C-8CD4-15B0457E8E3F}" type="datetimeFigureOut">
              <a:rPr lang="en-US" smtClean="0"/>
              <a:t>9/3/2014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213" y="4612639"/>
            <a:ext cx="1292772" cy="12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11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1E8F6-4F69-E448-82E4-3FF8C30628E4}" type="datetimeFigureOut">
              <a:rPr lang="en-US" smtClean="0"/>
              <a:t>9/3/2014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213" y="4612639"/>
            <a:ext cx="1292772" cy="12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29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0BAD4-EC93-8B4C-97AE-9AB5F3271B19}" type="datetimeFigureOut">
              <a:rPr lang="en-US" smtClean="0"/>
              <a:t>9/3/2014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213" y="4612639"/>
            <a:ext cx="1292772" cy="12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78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9050E-E079-6441-81E7-806D30677343}" type="datetimeFigureOut">
              <a:rPr lang="en-US" smtClean="0"/>
              <a:t>9/3/2014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4575995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230AF-FFB7-DE42-B481-AAC2589869DA}" type="datetimeFigureOut">
              <a:rPr lang="en-US" smtClean="0"/>
              <a:t>9/3/2014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91605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A7C16-FAF2-2C41-B697-563997C522AD}" type="datetimeFigureOut">
              <a:rPr lang="en-US" smtClean="0"/>
              <a:t>9/3/2014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478" y="707945"/>
            <a:ext cx="1194522" cy="119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71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9D9EA-0687-604F-B97A-763B6765DF9F}" type="datetimeFigureOut">
              <a:rPr lang="en-US" smtClean="0"/>
              <a:t>9/3/2014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09321" y="5550473"/>
            <a:ext cx="1194522" cy="119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50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9A02F-357D-AF42-B110-A7740AFDCA1B}" type="datetimeFigureOut">
              <a:rPr lang="en-US" smtClean="0"/>
              <a:t>9/3/2014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478" y="707945"/>
            <a:ext cx="1194522" cy="119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84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B9B27-4D02-2940-AED5-BC8F2B3B1507}" type="datetimeFigureOut">
              <a:rPr lang="en-US" smtClean="0"/>
              <a:t>9/3/2014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417" y="2742832"/>
            <a:ext cx="1352504" cy="134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84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F7878-2C98-7449-BB8F-764A5EA8E558}" type="datetimeFigureOut">
              <a:rPr lang="en-US" smtClean="0"/>
              <a:t>9/3/2014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478" y="707945"/>
            <a:ext cx="1194522" cy="119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19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2F403-9584-1749-B6AB-5E1C5F94527C}" type="datetimeFigureOut">
              <a:rPr lang="en-US" smtClean="0"/>
              <a:t>9/3/2014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478" y="707945"/>
            <a:ext cx="1194522" cy="119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55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0351-EB03-5444-BA93-B7E778374E24}" type="datetimeFigureOut">
              <a:rPr lang="en-US" smtClean="0"/>
              <a:t>9/3/2014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478" y="707945"/>
            <a:ext cx="1194522" cy="119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13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DB90-FF7E-5041-AB9F-1BC0957AB829}" type="datetimeFigureOut">
              <a:rPr lang="en-US" smtClean="0"/>
              <a:t>9/3/2014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478" y="707945"/>
            <a:ext cx="1194522" cy="119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455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8CB6-48D8-4E47-B0D3-B56230F429D0}" type="datetimeFigureOut">
              <a:rPr lang="en-US" smtClean="0"/>
              <a:t>9/3/2014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478" y="707945"/>
            <a:ext cx="1194522" cy="119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85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716D3-DCE8-CC45-8106-AE5DFCD073F9}" type="datetimeFigureOut">
              <a:rPr lang="en-US" smtClean="0"/>
              <a:t>9/3/2014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478" y="707945"/>
            <a:ext cx="1194522" cy="119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58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FFFB4-400D-1240-AB24-6F86C96D4DFB}" type="datetimeFigureOut">
              <a:rPr lang="en-US" smtClean="0"/>
              <a:t>9/3/2014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255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mailto:MediaTeam@sssio.org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Microsoft_Excel_97-2003_Worksheet2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0.emf"/><Relationship Id="rId4" Type="http://schemas.openxmlformats.org/officeDocument/2006/relationships/oleObject" Target="../embeddings/Microsoft_Excel_97-2003_Worksheet1.xls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0686" y="2670629"/>
            <a:ext cx="7307941" cy="86479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 Coordination Committee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7098" y="4849952"/>
            <a:ext cx="3565755" cy="112628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Guru Poornima Meetings</a:t>
            </a:r>
          </a:p>
          <a:p>
            <a:r>
              <a:rPr lang="en-US" dirty="0" smtClean="0"/>
              <a:t>Prasanthi Nilayam</a:t>
            </a:r>
          </a:p>
          <a:p>
            <a:r>
              <a:rPr lang="en-US" dirty="0" smtClean="0"/>
              <a:t>July 2014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126" y="269964"/>
            <a:ext cx="2900972" cy="234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4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0113" y="3306353"/>
            <a:ext cx="6008914" cy="907147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Thank You</a:t>
            </a:r>
            <a:endParaRPr lang="en-IN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8577" y="4644573"/>
            <a:ext cx="6591985" cy="11030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Jai Sai Ram</a:t>
            </a:r>
            <a:endParaRPr lang="en-IN" sz="4000" b="1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819" y="458360"/>
            <a:ext cx="2857500" cy="232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975" y="957942"/>
            <a:ext cx="6356970" cy="74748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Status Update : Mid-2014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8975" y="2286289"/>
            <a:ext cx="7576168" cy="3599316"/>
          </a:xfrm>
        </p:spPr>
        <p:txBody>
          <a:bodyPr>
            <a:normAutofit/>
          </a:bodyPr>
          <a:lstStyle/>
          <a:p>
            <a:r>
              <a:rPr lang="en-US" dirty="0" smtClean="0"/>
              <a:t>New Media Committee formed Nov 2013</a:t>
            </a:r>
          </a:p>
          <a:p>
            <a:r>
              <a:rPr lang="en-US" dirty="0" smtClean="0"/>
              <a:t>Members: Alida Parkes, Pravin Wagh, and Anupom Ganguli</a:t>
            </a:r>
          </a:p>
          <a:p>
            <a:r>
              <a:rPr lang="en-US" dirty="0" smtClean="0"/>
              <a:t>Zone Media Coordinators Appointed from all 11 Zones</a:t>
            </a:r>
          </a:p>
          <a:p>
            <a:r>
              <a:rPr lang="en-US" dirty="0" smtClean="0"/>
              <a:t>Web Seminars held  March – April 2014</a:t>
            </a:r>
          </a:p>
          <a:p>
            <a:r>
              <a:rPr lang="en-US" dirty="0" smtClean="0"/>
              <a:t>Articles, Pictures and Video Quality Improving</a:t>
            </a:r>
          </a:p>
          <a:p>
            <a:r>
              <a:rPr lang="en-US" dirty="0" smtClean="0"/>
              <a:t>Two New Initiatives</a:t>
            </a:r>
          </a:p>
          <a:p>
            <a:pPr lvl="1"/>
            <a:r>
              <a:rPr lang="en-US" sz="1800" dirty="0" smtClean="0"/>
              <a:t>Introductory Videos (3) – under preparation</a:t>
            </a:r>
          </a:p>
          <a:p>
            <a:pPr lvl="1"/>
            <a:r>
              <a:rPr lang="en-US" sz="1800" dirty="0" smtClean="0"/>
              <a:t>Sathya Sai Universe website – Launched April 2014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1712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9745" y="985022"/>
            <a:ext cx="6589199" cy="69668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Zone Media Coordinators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9558" y="1988456"/>
            <a:ext cx="6787928" cy="3777622"/>
          </a:xfrm>
        </p:spPr>
        <p:txBody>
          <a:bodyPr/>
          <a:lstStyle/>
          <a:p>
            <a:r>
              <a:rPr lang="en-US" dirty="0" smtClean="0"/>
              <a:t>Some Zones are submitting </a:t>
            </a:r>
            <a:r>
              <a:rPr lang="en-US" dirty="0"/>
              <a:t>e</a:t>
            </a:r>
            <a:r>
              <a:rPr lang="en-US" dirty="0" smtClean="0"/>
              <a:t>xcellent </a:t>
            </a:r>
            <a:r>
              <a:rPr lang="en-US" dirty="0"/>
              <a:t>m</a:t>
            </a:r>
            <a:r>
              <a:rPr lang="en-US" dirty="0" smtClean="0"/>
              <a:t>aterial</a:t>
            </a:r>
          </a:p>
          <a:p>
            <a:r>
              <a:rPr lang="en-U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 Coordinators need support </a:t>
            </a:r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National, Regional, and Local </a:t>
            </a:r>
            <a:r>
              <a:rPr lang="en-US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Organisation</a:t>
            </a:r>
            <a:endParaRPr lang="en-US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/>
              <a:t>Senior Leaders need to implement process</a:t>
            </a:r>
          </a:p>
          <a:p>
            <a:r>
              <a:rPr lang="en-US" dirty="0" smtClean="0"/>
              <a:t>Quality of articles, pictures, videos – very important</a:t>
            </a:r>
          </a:p>
          <a:p>
            <a:r>
              <a:rPr lang="en-US" dirty="0" smtClean="0"/>
              <a:t>More coordination needed:  </a:t>
            </a:r>
            <a:r>
              <a:rPr lang="en-US" sz="1800" dirty="0" smtClean="0"/>
              <a:t>internally and externally</a:t>
            </a:r>
          </a:p>
          <a:p>
            <a:r>
              <a:rPr lang="en-US" dirty="0" smtClean="0"/>
              <a:t>Media Team Inbox: </a:t>
            </a:r>
            <a:r>
              <a:rPr lang="en-US" dirty="0" smtClean="0">
                <a:hlinkClick r:id="rId2"/>
              </a:rPr>
              <a:t>MediaTeam@sssio.org</a:t>
            </a:r>
            <a:r>
              <a:rPr lang="en-US" dirty="0" smtClean="0"/>
              <a:t> </a:t>
            </a:r>
            <a:endParaRPr lang="en-US" sz="1800" dirty="0" smtClean="0"/>
          </a:p>
          <a:p>
            <a:r>
              <a:rPr lang="en-US" u="sng" dirty="0" smtClean="0"/>
              <a:t>Additional Web Seminars in 2</a:t>
            </a:r>
            <a:r>
              <a:rPr lang="en-US" u="sng" baseline="30000" dirty="0" smtClean="0"/>
              <a:t>nd</a:t>
            </a:r>
            <a:r>
              <a:rPr lang="en-US" u="sng" dirty="0" smtClean="0"/>
              <a:t> Half of 2014</a:t>
            </a:r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3076" name="Picture 4" descr="http://www.sathyasai.org/imageclipart/one/silhouette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013" y="4339731"/>
            <a:ext cx="542925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06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1054587"/>
            <a:ext cx="6589199" cy="6041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Sathya Sai Universe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5201" y="1838363"/>
            <a:ext cx="6591985" cy="3777622"/>
          </a:xfrm>
        </p:spPr>
        <p:txBody>
          <a:bodyPr/>
          <a:lstStyle/>
          <a:p>
            <a:r>
              <a:rPr lang="en-US" dirty="0" smtClean="0"/>
              <a:t>New Website Inaugurated in April 2014</a:t>
            </a:r>
          </a:p>
          <a:p>
            <a:r>
              <a:rPr lang="en-US" dirty="0" smtClean="0"/>
              <a:t>Articles with Pictures from All Zones</a:t>
            </a:r>
          </a:p>
          <a:p>
            <a:r>
              <a:rPr lang="en-US" dirty="0" smtClean="0"/>
              <a:t>Special Features: Search; Google Translator; Links</a:t>
            </a:r>
          </a:p>
          <a:p>
            <a:r>
              <a:rPr lang="en-US" dirty="0" smtClean="0"/>
              <a:t>Updated on On-Going Basis</a:t>
            </a:r>
          </a:p>
          <a:p>
            <a:r>
              <a:rPr lang="en-US" dirty="0" smtClean="0"/>
              <a:t>Videos coming Next</a:t>
            </a:r>
          </a:p>
          <a:p>
            <a:r>
              <a:rPr lang="en-US" dirty="0" smtClean="0"/>
              <a:t>Please visit: saiuniverse.sathyasai.org</a:t>
            </a:r>
          </a:p>
          <a:p>
            <a:r>
              <a:rPr lang="en-US" dirty="0" smtClean="0"/>
              <a:t>Your Ideas ???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704" y="5196577"/>
            <a:ext cx="1894142" cy="14118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855" y="5212105"/>
            <a:ext cx="1866900" cy="1400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2387" y="5196576"/>
            <a:ext cx="2352675" cy="1404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1949" y="3483056"/>
            <a:ext cx="2043113" cy="15339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18" y="5212105"/>
            <a:ext cx="2133600" cy="142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02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994224"/>
            <a:ext cx="6589199" cy="66766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New Video Project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5201" y="2002972"/>
            <a:ext cx="7056442" cy="3777622"/>
          </a:xfrm>
        </p:spPr>
        <p:txBody>
          <a:bodyPr>
            <a:normAutofit/>
          </a:bodyPr>
          <a:lstStyle/>
          <a:p>
            <a:r>
              <a:rPr lang="en-US" dirty="0" smtClean="0"/>
              <a:t>Producing 3 Videos to Introduce Sathya Sai </a:t>
            </a:r>
            <a:r>
              <a:rPr lang="en-US" dirty="0" err="1" smtClean="0"/>
              <a:t>Organisation</a:t>
            </a:r>
            <a:endParaRPr lang="en-US" dirty="0" smtClean="0"/>
          </a:p>
          <a:p>
            <a:r>
              <a:rPr lang="en-US" dirty="0"/>
              <a:t>Introduction, Structure, </a:t>
            </a:r>
            <a:r>
              <a:rPr lang="en-US" dirty="0" smtClean="0"/>
              <a:t>Centres</a:t>
            </a:r>
            <a:r>
              <a:rPr lang="en-US" dirty="0"/>
              <a:t>, Activities, Websites</a:t>
            </a:r>
          </a:p>
          <a:p>
            <a:r>
              <a:rPr lang="en-US" dirty="0" smtClean="0"/>
              <a:t>12-min., 6-min., and 3-min. long: English</a:t>
            </a:r>
          </a:p>
          <a:p>
            <a:r>
              <a:rPr lang="en-US" dirty="0" smtClean="0"/>
              <a:t>Suitable for Sathya Sai Members and Public</a:t>
            </a:r>
          </a:p>
          <a:p>
            <a:r>
              <a:rPr lang="en-US" dirty="0" smtClean="0"/>
              <a:t>For use by all Zones (with subtitles, if needed)</a:t>
            </a:r>
          </a:p>
          <a:p>
            <a:r>
              <a:rPr lang="en-US" dirty="0" smtClean="0"/>
              <a:t>Received video clips from S. Africa, Zambia, Hong Kong, Greece, USA,…</a:t>
            </a:r>
          </a:p>
          <a:p>
            <a:r>
              <a:rPr lang="en-US" dirty="0" smtClean="0"/>
              <a:t>Voice-over being done in London, Los Angeles</a:t>
            </a:r>
          </a:p>
          <a:p>
            <a:r>
              <a:rPr lang="en-US" dirty="0" smtClean="0"/>
              <a:t>To be offered to Swami during Birthday Celebrations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35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0859" y="1001482"/>
            <a:ext cx="5536913" cy="71846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2013-2014 Annual Report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5544" y="2024742"/>
            <a:ext cx="6976614" cy="3185886"/>
          </a:xfrm>
        </p:spPr>
        <p:txBody>
          <a:bodyPr/>
          <a:lstStyle/>
          <a:p>
            <a:r>
              <a:rPr lang="en-US" dirty="0" smtClean="0"/>
              <a:t>Started process for Next Annual Report</a:t>
            </a:r>
          </a:p>
          <a:p>
            <a:r>
              <a:rPr lang="en-US" dirty="0" smtClean="0"/>
              <a:t>April 2013 – March 2014</a:t>
            </a:r>
          </a:p>
          <a:p>
            <a:r>
              <a:rPr lang="en-US" dirty="0" smtClean="0"/>
              <a:t>Zone Chairs requested to update summary of activities in each Zone</a:t>
            </a:r>
          </a:p>
          <a:p>
            <a:r>
              <a:rPr lang="en-US" dirty="0" smtClean="0"/>
              <a:t>Zone Chairs requested to provide Pictures</a:t>
            </a:r>
          </a:p>
          <a:p>
            <a:r>
              <a:rPr lang="en-US" dirty="0" smtClean="0"/>
              <a:t>Educational, Health Mission, and </a:t>
            </a:r>
            <a:r>
              <a:rPr lang="en-US" u="sng" dirty="0" smtClean="0"/>
              <a:t>Youth Activities </a:t>
            </a:r>
            <a:r>
              <a:rPr lang="en-US" dirty="0" smtClean="0"/>
              <a:t>Reports</a:t>
            </a:r>
          </a:p>
          <a:p>
            <a:r>
              <a:rPr lang="en-US" dirty="0" smtClean="0"/>
              <a:t>To be offered to Swami during Birthday Celebrations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72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9387" y="925320"/>
            <a:ext cx="5594970" cy="71846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2013 SSIO Survey Results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9387" y="2034033"/>
            <a:ext cx="6591985" cy="2095281"/>
          </a:xfrm>
        </p:spPr>
        <p:txBody>
          <a:bodyPr>
            <a:normAutofit/>
          </a:bodyPr>
          <a:lstStyle/>
          <a:p>
            <a:r>
              <a:rPr lang="en-US" dirty="0" smtClean="0"/>
              <a:t>Annual Survey conducted in 1</a:t>
            </a:r>
            <a:r>
              <a:rPr lang="en-US" baseline="30000" dirty="0" smtClean="0"/>
              <a:t>st</a:t>
            </a:r>
            <a:r>
              <a:rPr lang="en-US" dirty="0" smtClean="0"/>
              <a:t> Quarter 2014</a:t>
            </a:r>
          </a:p>
          <a:p>
            <a:r>
              <a:rPr lang="en-US" dirty="0" smtClean="0"/>
              <a:t>Comprehensive Data on International </a:t>
            </a:r>
            <a:r>
              <a:rPr lang="en-US" dirty="0" err="1" smtClean="0"/>
              <a:t>Organisation</a:t>
            </a:r>
            <a:endParaRPr lang="en-US" dirty="0" smtClean="0"/>
          </a:p>
          <a:p>
            <a:r>
              <a:rPr lang="en-US" dirty="0" smtClean="0"/>
              <a:t>All Zone data compiled by Country</a:t>
            </a:r>
            <a:endParaRPr lang="en-US" dirty="0"/>
          </a:p>
          <a:p>
            <a:r>
              <a:rPr lang="en-US" dirty="0" smtClean="0"/>
              <a:t>Summary of Results: NEXT</a:t>
            </a:r>
          </a:p>
        </p:txBody>
      </p:sp>
      <p:pic>
        <p:nvPicPr>
          <p:cNvPr id="2050" name="Picture 2" descr="http://www.sathyasai.org/imageclipart/one/administratio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387" y="4191358"/>
            <a:ext cx="5311140" cy="254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45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8330081"/>
              </p:ext>
            </p:extLst>
          </p:nvPr>
        </p:nvGraphicFramePr>
        <p:xfrm>
          <a:off x="1912711" y="2009095"/>
          <a:ext cx="5391150" cy="336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Worksheet" r:id="rId4" imgW="5391076" imgH="3362325" progId="Excel.Sheet.8">
                  <p:embed/>
                </p:oleObj>
              </mc:Choice>
              <mc:Fallback>
                <p:oleObj name="Worksheet" r:id="rId4" imgW="5391076" imgH="3362325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12711" y="2009095"/>
                        <a:ext cx="5391150" cy="3362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389859"/>
              </p:ext>
            </p:extLst>
          </p:nvPr>
        </p:nvGraphicFramePr>
        <p:xfrm>
          <a:off x="1612325" y="1137193"/>
          <a:ext cx="6096000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Worksheet" r:id="rId7" imgW="10096529" imgH="1038225" progId="Excel.Sheet.8">
                  <p:embed/>
                </p:oleObj>
              </mc:Choice>
              <mc:Fallback>
                <p:oleObj name="Worksheet" r:id="rId7" imgW="10096529" imgH="1038225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12325" y="1137193"/>
                        <a:ext cx="6096000" cy="627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191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906300"/>
              </p:ext>
            </p:extLst>
          </p:nvPr>
        </p:nvGraphicFramePr>
        <p:xfrm>
          <a:off x="1246415" y="1683000"/>
          <a:ext cx="6591300" cy="3771400"/>
        </p:xfrm>
        <a:graphic>
          <a:graphicData uri="http://schemas.openxmlformats.org/drawingml/2006/table">
            <a:tbl>
              <a:tblPr/>
              <a:tblGrid>
                <a:gridCol w="533908"/>
                <a:gridCol w="231828"/>
                <a:gridCol w="252903"/>
                <a:gridCol w="386381"/>
                <a:gridCol w="569033"/>
                <a:gridCol w="421506"/>
                <a:gridCol w="547958"/>
                <a:gridCol w="442581"/>
                <a:gridCol w="421506"/>
                <a:gridCol w="442581"/>
                <a:gridCol w="547958"/>
                <a:gridCol w="505807"/>
                <a:gridCol w="365305"/>
                <a:gridCol w="458388"/>
                <a:gridCol w="463657"/>
              </a:tblGrid>
              <a:tr h="558644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Zone</a:t>
                      </a:r>
                      <a: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marL="5270" marR="5270" marT="5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C9E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Countries Total / Reported</a:t>
                      </a:r>
                    </a:p>
                  </a:txBody>
                  <a:tcPr marL="5270" marR="5270" marT="5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C9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Centers /Groups</a:t>
                      </a:r>
                    </a:p>
                  </a:txBody>
                  <a:tcPr marL="5270" marR="5270" marT="5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C9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Total Members</a:t>
                      </a:r>
                      <a:b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en-IN" sz="800" b="1" i="0" u="none" strike="noStrike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70" marR="5270" marT="5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C9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SSE</a:t>
                      </a:r>
                      <a:b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Students</a:t>
                      </a:r>
                    </a:p>
                  </a:txBody>
                  <a:tcPr marL="5270" marR="5270" marT="5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C9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**Institutes of Sathya Sai Education</a:t>
                      </a:r>
                    </a:p>
                  </a:txBody>
                  <a:tcPr marL="5270" marR="5270" marT="5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C9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**Sathya Sai</a:t>
                      </a:r>
                      <a:b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Schools</a:t>
                      </a:r>
                    </a:p>
                  </a:txBody>
                  <a:tcPr marL="5270" marR="5270" marT="5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C9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SSE Classes</a:t>
                      </a:r>
                    </a:p>
                  </a:txBody>
                  <a:tcPr marL="5270" marR="5270" marT="5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C9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SSE </a:t>
                      </a:r>
                      <a:b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Teachers</a:t>
                      </a:r>
                    </a:p>
                  </a:txBody>
                  <a:tcPr marL="5270" marR="5270" marT="5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C9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Workshops Teachers/ Parents</a:t>
                      </a:r>
                    </a:p>
                  </a:txBody>
                  <a:tcPr marL="5270" marR="5270" marT="5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C9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Devotional</a:t>
                      </a:r>
                      <a:b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Singing</a:t>
                      </a:r>
                    </a:p>
                  </a:txBody>
                  <a:tcPr marL="5270" marR="5270" marT="5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C9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Study Circles</a:t>
                      </a:r>
                    </a:p>
                  </a:txBody>
                  <a:tcPr marL="5270" marR="5270" marT="5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C9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Guest</a:t>
                      </a:r>
                      <a:b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Meetings</a:t>
                      </a:r>
                    </a:p>
                  </a:txBody>
                  <a:tcPr marL="5270" marR="5270" marT="5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C9E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*Youth </a:t>
                      </a:r>
                      <a:b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Activities</a:t>
                      </a:r>
                    </a:p>
                  </a:txBody>
                  <a:tcPr marL="5270" marR="5270" marT="5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C9EA"/>
                    </a:solidFill>
                  </a:tcPr>
                </a:tc>
              </a:tr>
              <a:tr h="123323"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756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351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22,044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6,115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5,717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1,369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200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23323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756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2A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94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2,034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264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737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59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23323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756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2B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154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2,849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234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350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127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23323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756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140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5,205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1,138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1,917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275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53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23323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756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453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45,271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18,371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9,042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1,433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150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23323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756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38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1,136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377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1,064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53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57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23323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756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102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1,744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238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483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94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44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23323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756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121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1,514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99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148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92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23323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756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109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956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249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1,271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158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86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23323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756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9A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349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20,869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4,932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5,514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749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197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23323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756"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9B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1,882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1,494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536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198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23323"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800" b="0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270" marR="5270" marT="527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16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Totals</a:t>
                      </a:r>
                    </a:p>
                  </a:txBody>
                  <a:tcPr marL="5270" marR="5270" marT="5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0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126</a:t>
                      </a:r>
                    </a:p>
                  </a:txBody>
                  <a:tcPr marL="5270" marR="5270" marT="5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0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121</a:t>
                      </a:r>
                    </a:p>
                  </a:txBody>
                  <a:tcPr marL="5270" marR="5270" marT="5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0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1,937</a:t>
                      </a:r>
                    </a:p>
                  </a:txBody>
                  <a:tcPr marL="5270" marR="5270" marT="5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0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105,504</a:t>
                      </a:r>
                    </a:p>
                  </a:txBody>
                  <a:tcPr marL="5270" marR="5270" marT="5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0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33,511</a:t>
                      </a:r>
                    </a:p>
                  </a:txBody>
                  <a:tcPr marL="5270" marR="5270" marT="5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0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5270" marR="5270" marT="5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0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40</a:t>
                      </a:r>
                    </a:p>
                  </a:txBody>
                  <a:tcPr marL="5270" marR="5270" marT="5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0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26,779</a:t>
                      </a:r>
                    </a:p>
                  </a:txBody>
                  <a:tcPr marL="5270" marR="5270" marT="5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0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4,607</a:t>
                      </a:r>
                    </a:p>
                  </a:txBody>
                  <a:tcPr marL="5270" marR="5270" marT="5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0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910</a:t>
                      </a:r>
                    </a:p>
                  </a:txBody>
                  <a:tcPr marL="5270" marR="5270" marT="5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0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121</a:t>
                      </a:r>
                    </a:p>
                  </a:txBody>
                  <a:tcPr marL="5270" marR="5270" marT="5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0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106</a:t>
                      </a:r>
                    </a:p>
                  </a:txBody>
                  <a:tcPr marL="5270" marR="5270" marT="5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0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800" b="1" i="0" u="none" strike="noStrike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68</a:t>
                      </a:r>
                    </a:p>
                  </a:txBody>
                  <a:tcPr marL="5270" marR="5270" marT="5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0E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800" b="1" i="0" u="none" strike="noStrike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75</a:t>
                      </a:r>
                    </a:p>
                  </a:txBody>
                  <a:tcPr marL="5270" marR="5270" marT="527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0E9"/>
                    </a:solidFill>
                  </a:tcPr>
                </a:tc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41257" y="696686"/>
            <a:ext cx="6589200" cy="9906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Summary by Zone</a:t>
            </a:r>
            <a:endParaRPr lang="en-IN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0" y="1806575"/>
            <a:ext cx="6591300" cy="3778250"/>
          </a:xfrm>
        </p:spPr>
        <p:txBody>
          <a:bodyPr/>
          <a:lstStyle/>
          <a:p>
            <a:r>
              <a:rPr lang="en-US" dirty="0" smtClean="0"/>
              <a:t> 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3509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1CACE3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7749</TotalTime>
  <Words>548</Words>
  <Application>Microsoft Office PowerPoint</Application>
  <PresentationFormat>On-screen Show (4:3)</PresentationFormat>
  <Paragraphs>428</Paragraphs>
  <Slides>10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Century Gothic</vt:lpstr>
      <vt:lpstr>Times New Roman</vt:lpstr>
      <vt:lpstr>Wingdings 3</vt:lpstr>
      <vt:lpstr>Wisp</vt:lpstr>
      <vt:lpstr>Worksheet</vt:lpstr>
      <vt:lpstr>Media Coordination Committee</vt:lpstr>
      <vt:lpstr>Status Update : Mid-2014</vt:lpstr>
      <vt:lpstr>Zone Media Coordinators</vt:lpstr>
      <vt:lpstr>Sathya Sai Universe</vt:lpstr>
      <vt:lpstr>New Video Project</vt:lpstr>
      <vt:lpstr>2013-2014 Annual Report</vt:lpstr>
      <vt:lpstr>2013 SSIO Survey Results</vt:lpstr>
      <vt:lpstr>PowerPoint Presentation</vt:lpstr>
      <vt:lpstr>Summary by Zone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Media Coordination Committee</dc:title>
  <dc:creator>Anupom Ganguli</dc:creator>
  <cp:lastModifiedBy>Nilesh Patel</cp:lastModifiedBy>
  <cp:revision>24</cp:revision>
  <dcterms:created xsi:type="dcterms:W3CDTF">2014-06-12T20:08:56Z</dcterms:created>
  <dcterms:modified xsi:type="dcterms:W3CDTF">2014-09-04T04:59:32Z</dcterms:modified>
</cp:coreProperties>
</file>